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37"/>
  </p:handoutMasterIdLst>
  <p:sldIdLst>
    <p:sldId id="256" r:id="rId2"/>
    <p:sldId id="261" r:id="rId3"/>
    <p:sldId id="257" r:id="rId4"/>
    <p:sldId id="268" r:id="rId5"/>
    <p:sldId id="264" r:id="rId6"/>
    <p:sldId id="267" r:id="rId7"/>
    <p:sldId id="265" r:id="rId8"/>
    <p:sldId id="258" r:id="rId9"/>
    <p:sldId id="286" r:id="rId10"/>
    <p:sldId id="277" r:id="rId11"/>
    <p:sldId id="288" r:id="rId12"/>
    <p:sldId id="263" r:id="rId13"/>
    <p:sldId id="259" r:id="rId14"/>
    <p:sldId id="283" r:id="rId15"/>
    <p:sldId id="278" r:id="rId16"/>
    <p:sldId id="275" r:id="rId17"/>
    <p:sldId id="276" r:id="rId18"/>
    <p:sldId id="285" r:id="rId19"/>
    <p:sldId id="280" r:id="rId20"/>
    <p:sldId id="269" r:id="rId21"/>
    <p:sldId id="270" r:id="rId22"/>
    <p:sldId id="271" r:id="rId23"/>
    <p:sldId id="272" r:id="rId24"/>
    <p:sldId id="273" r:id="rId25"/>
    <p:sldId id="274" r:id="rId26"/>
    <p:sldId id="279" r:id="rId27"/>
    <p:sldId id="290" r:id="rId28"/>
    <p:sldId id="281" r:id="rId29"/>
    <p:sldId id="291" r:id="rId30"/>
    <p:sldId id="282" r:id="rId31"/>
    <p:sldId id="289" r:id="rId32"/>
    <p:sldId id="260" r:id="rId33"/>
    <p:sldId id="284" r:id="rId34"/>
    <p:sldId id="292" r:id="rId35"/>
    <p:sldId id="287" r:id="rId3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99DD80E4-6D50-48C4-8561-677A04005CC3}" type="datetimeFigureOut">
              <a:rPr lang="en-US" smtClean="0"/>
              <a:t>9/25/2012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8485AC0-E962-41D1-B3DC-534AC9EE5B46}" type="slidenum">
              <a:rPr lang="en-US" smtClean="0"/>
              <a:t>‹#›</a:t>
            </a:fld>
            <a:endParaRPr lang="en-US"/>
          </a:p>
        </p:txBody>
      </p:sp>
    </p:spTree>
    <p:extLst>
      <p:ext uri="{BB962C8B-B14F-4D97-AF65-F5344CB8AC3E}">
        <p14:creationId xmlns:p14="http://schemas.microsoft.com/office/powerpoint/2010/main" val="24016904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8D7E180-ADF3-4F80-92D0-CDFE9C752F5F}" type="datetimeFigureOut">
              <a:rPr lang="en-US" smtClean="0"/>
              <a:t>9/25/2012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71A23CC-8460-439C-96FF-111698F1406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D7E180-ADF3-4F80-92D0-CDFE9C752F5F}"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A23CC-8460-439C-96FF-111698F1406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D7E180-ADF3-4F80-92D0-CDFE9C752F5F}"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A23CC-8460-439C-96FF-111698F1406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8D7E180-ADF3-4F80-92D0-CDFE9C752F5F}" type="datetimeFigureOut">
              <a:rPr lang="en-US" smtClean="0"/>
              <a:t>9/25/2012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471A23CC-8460-439C-96FF-111698F1406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8D7E180-ADF3-4F80-92D0-CDFE9C752F5F}" type="datetimeFigureOut">
              <a:rPr lang="en-US" smtClean="0"/>
              <a:t>9/25/2012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471A23CC-8460-439C-96FF-111698F1406F}"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8D7E180-ADF3-4F80-92D0-CDFE9C752F5F}" type="datetimeFigureOut">
              <a:rPr lang="en-US" smtClean="0"/>
              <a:t>9/25/2012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471A23CC-8460-439C-96FF-111698F1406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8D7E180-ADF3-4F80-92D0-CDFE9C752F5F}" type="datetimeFigureOut">
              <a:rPr lang="en-US" smtClean="0"/>
              <a:t>9/25/2012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71A23CC-8460-439C-96FF-111698F1406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D7E180-ADF3-4F80-92D0-CDFE9C752F5F}" type="datetimeFigureOut">
              <a:rPr lang="en-US" smtClean="0"/>
              <a:t>9/25/2012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A23CC-8460-439C-96FF-111698F1406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8D7E180-ADF3-4F80-92D0-CDFE9C752F5F}" type="datetimeFigureOut">
              <a:rPr lang="en-US" smtClean="0"/>
              <a:t>9/25/2012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471A23CC-8460-439C-96FF-111698F1406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8D7E180-ADF3-4F80-92D0-CDFE9C752F5F}" type="datetimeFigureOut">
              <a:rPr lang="en-US" smtClean="0"/>
              <a:t>9/25/2012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71A23CC-8460-439C-96FF-111698F1406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8D7E180-ADF3-4F80-92D0-CDFE9C752F5F}" type="datetimeFigureOut">
              <a:rPr lang="en-US" smtClean="0"/>
              <a:t>9/25/2012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71A23CC-8460-439C-96FF-111698F1406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8D7E180-ADF3-4F80-92D0-CDFE9C752F5F}" type="datetimeFigureOut">
              <a:rPr lang="en-US" smtClean="0"/>
              <a:t>9/25/2012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71A23CC-8460-439C-96FF-111698F1406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A Crash Course in Salvage and Derelict Vehicles, and other Junk</a:t>
            </a:r>
            <a:endParaRPr lang="en-US" b="1" dirty="0"/>
          </a:p>
        </p:txBody>
      </p:sp>
      <p:sp>
        <p:nvSpPr>
          <p:cNvPr id="3" name="Subtitle 2"/>
          <p:cNvSpPr>
            <a:spLocks noGrp="1"/>
          </p:cNvSpPr>
          <p:nvPr>
            <p:ph type="subTitle" idx="1"/>
          </p:nvPr>
        </p:nvSpPr>
        <p:spPr/>
        <p:txBody>
          <a:bodyPr>
            <a:normAutofit/>
          </a:bodyPr>
          <a:lstStyle/>
          <a:p>
            <a:r>
              <a:rPr lang="en-US" dirty="0" smtClean="0"/>
              <a:t>TL-35</a:t>
            </a:r>
          </a:p>
          <a:p>
            <a:endParaRPr lang="en-US" dirty="0"/>
          </a:p>
          <a:p>
            <a:r>
              <a:rPr lang="en-US" dirty="0" smtClean="0"/>
              <a:t>Micah Malcolm, Duval County</a:t>
            </a:r>
            <a:endParaRPr lang="en-US" dirty="0"/>
          </a:p>
        </p:txBody>
      </p:sp>
      <p:pic>
        <p:nvPicPr>
          <p:cNvPr id="1026" name="Picture 2" descr="C:\Users\MSMLaptop\Desktop\compact-vehic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86200"/>
            <a:ext cx="4241800" cy="27527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6482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a:t>
            </a:r>
            <a:endParaRPr lang="en-US" b="1" dirty="0"/>
          </a:p>
        </p:txBody>
      </p:sp>
      <p:sp>
        <p:nvSpPr>
          <p:cNvPr id="3" name="Content Placeholder 2"/>
          <p:cNvSpPr>
            <a:spLocks noGrp="1"/>
          </p:cNvSpPr>
          <p:nvPr>
            <p:ph idx="1"/>
          </p:nvPr>
        </p:nvSpPr>
        <p:spPr/>
        <p:txBody>
          <a:bodyPr>
            <a:normAutofit lnSpcReduction="10000"/>
          </a:bodyPr>
          <a:lstStyle/>
          <a:p>
            <a:r>
              <a:rPr lang="en-US" dirty="0" smtClean="0"/>
              <a:t>Proof of Ownership:  Florida title, MCO, or out of state title</a:t>
            </a:r>
          </a:p>
          <a:p>
            <a:r>
              <a:rPr lang="en-US" dirty="0" smtClean="0"/>
              <a:t>Form 82363</a:t>
            </a:r>
          </a:p>
          <a:p>
            <a:r>
              <a:rPr lang="en-US" dirty="0" smtClean="0"/>
              <a:t>VIN Verification if out of state title</a:t>
            </a:r>
          </a:p>
          <a:p>
            <a:r>
              <a:rPr lang="en-US" dirty="0" smtClean="0"/>
              <a:t>Lien Satisfactions</a:t>
            </a:r>
          </a:p>
          <a:p>
            <a:r>
              <a:rPr lang="en-US" dirty="0" smtClean="0"/>
              <a:t>Possible sales tax if not a Florida title</a:t>
            </a:r>
          </a:p>
          <a:p>
            <a:endParaRPr lang="en-US" dirty="0"/>
          </a:p>
          <a:p>
            <a:pPr marL="0" indent="0">
              <a:buNone/>
            </a:pPr>
            <a:r>
              <a:rPr lang="en-US" dirty="0" smtClean="0"/>
              <a:t>If </a:t>
            </a:r>
            <a:r>
              <a:rPr lang="en-US" dirty="0" err="1" smtClean="0"/>
              <a:t>rebuildable</a:t>
            </a:r>
            <a:r>
              <a:rPr lang="en-US" dirty="0" smtClean="0"/>
              <a:t>, TL-37 describes the process.</a:t>
            </a:r>
          </a:p>
          <a:p>
            <a:pPr marL="0" indent="0">
              <a:buNone/>
            </a:pPr>
            <a:r>
              <a:rPr lang="en-US" dirty="0" smtClean="0"/>
              <a:t>If a Certificate of Destruction, it’s scrap.</a:t>
            </a:r>
          </a:p>
        </p:txBody>
      </p:sp>
    </p:spTree>
    <p:extLst>
      <p:ext uri="{BB962C8B-B14F-4D97-AF65-F5344CB8AC3E}">
        <p14:creationId xmlns:p14="http://schemas.microsoft.com/office/powerpoint/2010/main" val="35562311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28735" t="15274" r="29317" b="12888"/>
          <a:stretch/>
        </p:blipFill>
        <p:spPr bwMode="auto">
          <a:xfrm>
            <a:off x="1371600" y="381000"/>
            <a:ext cx="6445846" cy="6149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39195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normAutofit/>
          </a:bodyPr>
          <a:lstStyle/>
          <a:p>
            <a:r>
              <a:rPr lang="en-US" b="1" dirty="0" err="1" smtClean="0"/>
              <a:t>Rebuildable</a:t>
            </a:r>
            <a:r>
              <a:rPr lang="en-US" b="1" dirty="0" smtClean="0"/>
              <a:t> vs. </a:t>
            </a:r>
            <a:br>
              <a:rPr lang="en-US" b="1" dirty="0" smtClean="0"/>
            </a:br>
            <a:r>
              <a:rPr lang="en-US" b="1" dirty="0" smtClean="0"/>
              <a:t>Certificate of Destruction</a:t>
            </a:r>
            <a:endParaRPr lang="en-US" b="1" dirty="0"/>
          </a:p>
        </p:txBody>
      </p:sp>
      <p:sp>
        <p:nvSpPr>
          <p:cNvPr id="3" name="Content Placeholder 2"/>
          <p:cNvSpPr>
            <a:spLocks noGrp="1"/>
          </p:cNvSpPr>
          <p:nvPr>
            <p:ph idx="1"/>
          </p:nvPr>
        </p:nvSpPr>
        <p:spPr>
          <a:xfrm>
            <a:off x="304800" y="1295400"/>
            <a:ext cx="8229600" cy="4572000"/>
          </a:xfrm>
        </p:spPr>
        <p:txBody>
          <a:bodyPr/>
          <a:lstStyle/>
          <a:p>
            <a:pPr marL="0" indent="0">
              <a:buNone/>
            </a:pPr>
            <a:r>
              <a:rPr lang="en-US" sz="2800" dirty="0" smtClean="0"/>
              <a:t>Determined by completing Section 4 of form 82363:</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81497042"/>
              </p:ext>
            </p:extLst>
          </p:nvPr>
        </p:nvGraphicFramePr>
        <p:xfrm>
          <a:off x="838200" y="2209800"/>
          <a:ext cx="7543800" cy="4197588"/>
        </p:xfrm>
        <a:graphic>
          <a:graphicData uri="http://schemas.openxmlformats.org/drawingml/2006/table">
            <a:tbl>
              <a:tblPr firstRow="1" bandRow="1">
                <a:tableStyleId>{5C22544A-7EE6-4342-B048-85BDC9FD1C3A}</a:tableStyleId>
              </a:tblPr>
              <a:tblGrid>
                <a:gridCol w="2514600"/>
                <a:gridCol w="2590800"/>
                <a:gridCol w="2438400"/>
              </a:tblGrid>
              <a:tr h="455037">
                <a:tc>
                  <a:txBody>
                    <a:bodyPr/>
                    <a:lstStyle/>
                    <a:p>
                      <a:pPr algn="ctr"/>
                      <a:endParaRPr lang="en-US" dirty="0"/>
                    </a:p>
                  </a:txBody>
                  <a:tcPr anchor="ctr"/>
                </a:tc>
                <a:tc>
                  <a:txBody>
                    <a:bodyPr/>
                    <a:lstStyle/>
                    <a:p>
                      <a:pPr algn="ctr"/>
                      <a:r>
                        <a:rPr lang="en-US" dirty="0" smtClean="0"/>
                        <a:t>Vehicle A</a:t>
                      </a:r>
                      <a:endParaRPr lang="en-US" dirty="0"/>
                    </a:p>
                  </a:txBody>
                  <a:tcPr anchor="ctr"/>
                </a:tc>
                <a:tc>
                  <a:txBody>
                    <a:bodyPr/>
                    <a:lstStyle/>
                    <a:p>
                      <a:pPr algn="ctr"/>
                      <a:r>
                        <a:rPr lang="en-US" dirty="0" smtClean="0"/>
                        <a:t>Vehicle B</a:t>
                      </a:r>
                      <a:endParaRPr lang="en-US" dirty="0"/>
                    </a:p>
                  </a:txBody>
                  <a:tcPr anchor="ctr"/>
                </a:tc>
              </a:tr>
              <a:tr h="455037">
                <a:tc>
                  <a:txBody>
                    <a:bodyPr/>
                    <a:lstStyle/>
                    <a:p>
                      <a:pPr algn="ctr"/>
                      <a:r>
                        <a:rPr lang="en-US" dirty="0" smtClean="0"/>
                        <a:t>Current Retail Cost</a:t>
                      </a:r>
                      <a:endParaRPr lang="en-US" dirty="0"/>
                    </a:p>
                  </a:txBody>
                  <a:tcPr anchor="ctr"/>
                </a:tc>
                <a:tc>
                  <a:txBody>
                    <a:bodyPr/>
                    <a:lstStyle/>
                    <a:p>
                      <a:pPr algn="ctr"/>
                      <a:r>
                        <a:rPr lang="en-US" dirty="0" smtClean="0"/>
                        <a:t>$10,000</a:t>
                      </a:r>
                      <a:endParaRPr lang="en-US" dirty="0"/>
                    </a:p>
                  </a:txBody>
                  <a:tcPr anchor="ctr"/>
                </a:tc>
                <a:tc>
                  <a:txBody>
                    <a:bodyPr/>
                    <a:lstStyle/>
                    <a:p>
                      <a:pPr algn="ctr"/>
                      <a:r>
                        <a:rPr lang="en-US" dirty="0" smtClean="0"/>
                        <a:t>$10,000</a:t>
                      </a:r>
                      <a:endParaRPr lang="en-US" dirty="0"/>
                    </a:p>
                  </a:txBody>
                  <a:tcPr anchor="ctr"/>
                </a:tc>
              </a:tr>
              <a:tr h="455037">
                <a:tc>
                  <a:txBody>
                    <a:bodyPr/>
                    <a:lstStyle/>
                    <a:p>
                      <a:pPr algn="ctr"/>
                      <a:r>
                        <a:rPr lang="en-US" dirty="0" smtClean="0"/>
                        <a:t>Multiply by .80</a:t>
                      </a:r>
                      <a:endParaRPr lang="en-US" dirty="0"/>
                    </a:p>
                  </a:txBody>
                  <a:tcPr anchor="ctr"/>
                </a:tc>
                <a:tc>
                  <a:txBody>
                    <a:bodyPr/>
                    <a:lstStyle/>
                    <a:p>
                      <a:pPr algn="ctr"/>
                      <a:r>
                        <a:rPr lang="en-US" dirty="0" smtClean="0"/>
                        <a:t>$8,000</a:t>
                      </a:r>
                      <a:endParaRPr lang="en-US" dirty="0"/>
                    </a:p>
                  </a:txBody>
                  <a:tcPr anchor="ctr"/>
                </a:tc>
                <a:tc>
                  <a:txBody>
                    <a:bodyPr/>
                    <a:lstStyle/>
                    <a:p>
                      <a:pPr algn="ctr"/>
                      <a:r>
                        <a:rPr lang="en-US" dirty="0" smtClean="0"/>
                        <a:t>$8,000</a:t>
                      </a:r>
                      <a:endParaRPr lang="en-US" dirty="0"/>
                    </a:p>
                  </a:txBody>
                  <a:tcPr anchor="ctr"/>
                </a:tc>
              </a:tr>
              <a:tr h="1073289">
                <a:tc>
                  <a:txBody>
                    <a:bodyPr/>
                    <a:lstStyle/>
                    <a:p>
                      <a:pPr algn="ctr"/>
                      <a:r>
                        <a:rPr lang="en-US" dirty="0" smtClean="0"/>
                        <a:t>Estimated cost of repair to physical</a:t>
                      </a:r>
                      <a:r>
                        <a:rPr lang="en-US" baseline="0" dirty="0" smtClean="0"/>
                        <a:t> and mechanical damage</a:t>
                      </a:r>
                      <a:endParaRPr lang="en-US" dirty="0"/>
                    </a:p>
                  </a:txBody>
                  <a:tcPr anchor="ctr"/>
                </a:tc>
                <a:tc>
                  <a:txBody>
                    <a:bodyPr/>
                    <a:lstStyle/>
                    <a:p>
                      <a:pPr algn="ctr"/>
                      <a:r>
                        <a:rPr lang="en-US" dirty="0" smtClean="0">
                          <a:solidFill>
                            <a:srgbClr val="FF0000"/>
                          </a:solidFill>
                        </a:rPr>
                        <a:t>$9,500</a:t>
                      </a:r>
                      <a:endParaRPr lang="en-US" dirty="0">
                        <a:solidFill>
                          <a:srgbClr val="FF0000"/>
                        </a:solidFill>
                      </a:endParaRPr>
                    </a:p>
                  </a:txBody>
                  <a:tcPr anchor="ctr"/>
                </a:tc>
                <a:tc>
                  <a:txBody>
                    <a:bodyPr/>
                    <a:lstStyle/>
                    <a:p>
                      <a:pPr algn="ctr"/>
                      <a:r>
                        <a:rPr lang="en-US" dirty="0" smtClean="0">
                          <a:solidFill>
                            <a:srgbClr val="FF0000"/>
                          </a:solidFill>
                        </a:rPr>
                        <a:t>$3,500</a:t>
                      </a:r>
                      <a:endParaRPr lang="en-US" dirty="0">
                        <a:solidFill>
                          <a:srgbClr val="FF0000"/>
                        </a:solidFill>
                      </a:endParaRPr>
                    </a:p>
                  </a:txBody>
                  <a:tcPr anchor="ctr"/>
                </a:tc>
              </a:tr>
              <a:tr h="455037">
                <a:tc>
                  <a:txBody>
                    <a:bodyPr/>
                    <a:lstStyle/>
                    <a:p>
                      <a:pPr algn="ctr"/>
                      <a:r>
                        <a:rPr lang="en-US" dirty="0" smtClean="0"/>
                        <a:t>Difference</a:t>
                      </a:r>
                      <a:endParaRPr lang="en-US" dirty="0"/>
                    </a:p>
                  </a:txBody>
                  <a:tcPr anchor="ctr"/>
                </a:tc>
                <a:tc>
                  <a:txBody>
                    <a:bodyPr/>
                    <a:lstStyle/>
                    <a:p>
                      <a:pPr algn="ctr"/>
                      <a:r>
                        <a:rPr lang="en-US" dirty="0" smtClean="0">
                          <a:solidFill>
                            <a:srgbClr val="FF0000"/>
                          </a:solidFill>
                        </a:rPr>
                        <a:t>$1500</a:t>
                      </a:r>
                      <a:endParaRPr lang="en-US" dirty="0">
                        <a:solidFill>
                          <a:srgbClr val="FF0000"/>
                        </a:solidFill>
                      </a:endParaRPr>
                    </a:p>
                  </a:txBody>
                  <a:tcPr anchor="ctr"/>
                </a:tc>
                <a:tc>
                  <a:txBody>
                    <a:bodyPr/>
                    <a:lstStyle/>
                    <a:p>
                      <a:pPr algn="ctr"/>
                      <a:r>
                        <a:rPr lang="en-US" dirty="0" smtClean="0"/>
                        <a:t>$5500</a:t>
                      </a:r>
                      <a:endParaRPr lang="en-US" dirty="0"/>
                    </a:p>
                  </a:txBody>
                  <a:tcPr anchor="ctr"/>
                </a:tc>
              </a:tr>
              <a:tr h="840363">
                <a:tc>
                  <a:txBody>
                    <a:bodyPr/>
                    <a:lstStyle/>
                    <a:p>
                      <a:pPr algn="ctr"/>
                      <a:r>
                        <a:rPr lang="en-US" dirty="0" smtClean="0"/>
                        <a:t>Outcome</a:t>
                      </a:r>
                      <a:endParaRPr lang="en-US" dirty="0"/>
                    </a:p>
                  </a:txBody>
                  <a:tcPr anchor="ctr"/>
                </a:tc>
                <a:tc>
                  <a:txBody>
                    <a:bodyPr/>
                    <a:lstStyle/>
                    <a:p>
                      <a:pPr algn="ctr"/>
                      <a:r>
                        <a:rPr lang="en-US" dirty="0" smtClean="0"/>
                        <a:t>Certificate of Destruction</a:t>
                      </a:r>
                      <a:endParaRPr lang="en-US" dirty="0"/>
                    </a:p>
                  </a:txBody>
                  <a:tcPr anchor="ctr"/>
                </a:tc>
                <a:tc>
                  <a:txBody>
                    <a:bodyPr/>
                    <a:lstStyle/>
                    <a:p>
                      <a:pPr algn="ctr"/>
                      <a:r>
                        <a:rPr lang="en-US" dirty="0" smtClean="0"/>
                        <a:t>Salvage </a:t>
                      </a:r>
                      <a:r>
                        <a:rPr lang="en-US" dirty="0" err="1" smtClean="0"/>
                        <a:t>Rebuildable</a:t>
                      </a:r>
                      <a:r>
                        <a:rPr lang="en-US" baseline="0" dirty="0" smtClean="0"/>
                        <a:t> or Salvage </a:t>
                      </a:r>
                      <a:r>
                        <a:rPr lang="en-US" baseline="0" dirty="0" err="1" smtClean="0"/>
                        <a:t>Rebuildable</a:t>
                      </a:r>
                      <a:r>
                        <a:rPr lang="en-US" baseline="0" dirty="0" smtClean="0"/>
                        <a:t>-Flood</a:t>
                      </a:r>
                      <a:endParaRPr lang="en-US" dirty="0"/>
                    </a:p>
                  </a:txBody>
                  <a:tcPr anchor="ctr"/>
                </a:tc>
              </a:tr>
            </a:tbl>
          </a:graphicData>
        </a:graphic>
      </p:graphicFrame>
      <p:sp>
        <p:nvSpPr>
          <p:cNvPr id="4" name="Oval 3"/>
          <p:cNvSpPr/>
          <p:nvPr/>
        </p:nvSpPr>
        <p:spPr>
          <a:xfrm>
            <a:off x="4267200" y="4724400"/>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81800" y="4736237"/>
            <a:ext cx="838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0722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JUNK VEHICLES</a:t>
            </a:r>
            <a:endParaRPr lang="en-US" b="1" dirty="0"/>
          </a:p>
        </p:txBody>
      </p:sp>
      <p:sp>
        <p:nvSpPr>
          <p:cNvPr id="3" name="Content Placeholder 2"/>
          <p:cNvSpPr>
            <a:spLocks noGrp="1"/>
          </p:cNvSpPr>
          <p:nvPr>
            <p:ph idx="1"/>
          </p:nvPr>
        </p:nvSpPr>
        <p:spPr/>
        <p:txBody>
          <a:bodyPr>
            <a:normAutofit lnSpcReduction="10000"/>
          </a:bodyPr>
          <a:lstStyle/>
          <a:p>
            <a:r>
              <a:rPr lang="en-US" dirty="0" smtClean="0"/>
              <a:t>What is a Junk Vehicle?</a:t>
            </a:r>
          </a:p>
          <a:p>
            <a:pPr lvl="1"/>
            <a:r>
              <a:rPr lang="en-US" dirty="0" smtClean="0"/>
              <a:t>AKA, non-repairable.  Indicates a vehicle is incapable of operation on roads or highways and has no value except as a source of parts or scrap.</a:t>
            </a:r>
          </a:p>
          <a:p>
            <a:pPr lvl="1"/>
            <a:r>
              <a:rPr lang="en-US" dirty="0" smtClean="0"/>
              <a:t>Applies to mobile homes or motor vehicles</a:t>
            </a:r>
          </a:p>
          <a:p>
            <a:pPr lvl="1"/>
            <a:r>
              <a:rPr lang="en-US" dirty="0" smtClean="0"/>
              <a:t>Can be declared by an owner, insurance company, or a salvage dealer/secondary metals recycler with valid </a:t>
            </a:r>
            <a:r>
              <a:rPr lang="en-US" dirty="0" smtClean="0"/>
              <a:t>title reassignment</a:t>
            </a:r>
            <a:endParaRPr lang="en-US" dirty="0" smtClean="0"/>
          </a:p>
          <a:p>
            <a:pPr lvl="1"/>
            <a:r>
              <a:rPr lang="en-US" dirty="0" smtClean="0"/>
              <a:t>Has some advantages over applying for a Derelict Motor Vehicle Certificate (Free!)</a:t>
            </a:r>
          </a:p>
        </p:txBody>
      </p:sp>
      <p:pic>
        <p:nvPicPr>
          <p:cNvPr id="6146" name="Picture 2" descr="C:\Users\MSMLaptop\Desktop\MOPTLhillbillies_4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4800"/>
            <a:ext cx="2667000" cy="2000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9264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Various Junk/Salvage Parts used for Rebuilding</a:t>
            </a:r>
            <a:endParaRPr lang="en-US" b="1"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Motor Vehicles</a:t>
            </a:r>
            <a:r>
              <a:rPr lang="en-US" dirty="0" smtClean="0"/>
              <a:t>:  Fenders, hoods, bumpers, cowl assembly/fire wall, rear quarter panel, trunk lid, door, </a:t>
            </a:r>
            <a:r>
              <a:rPr lang="en-US" dirty="0" err="1" smtClean="0"/>
              <a:t>decklid</a:t>
            </a:r>
            <a:r>
              <a:rPr lang="en-US" dirty="0" smtClean="0"/>
              <a:t>, floor pan, engine, frame, transmission, catalytic converter, airbag.</a:t>
            </a:r>
          </a:p>
          <a:p>
            <a:pPr marL="0" indent="0">
              <a:buNone/>
            </a:pPr>
            <a:endParaRPr lang="en-US" dirty="0" smtClean="0"/>
          </a:p>
          <a:p>
            <a:pPr marL="0" indent="0">
              <a:buNone/>
            </a:pPr>
            <a:r>
              <a:rPr lang="en-US" b="1" dirty="0" smtClean="0"/>
              <a:t>Truck components</a:t>
            </a:r>
            <a:r>
              <a:rPr lang="en-US" dirty="0" smtClean="0"/>
              <a:t>:  Include above and truck beds, including dump, wrecker, crane, mixer, cargo box, or any bed that mounts to a truck frame.</a:t>
            </a:r>
          </a:p>
          <a:p>
            <a:pPr marL="0" indent="0">
              <a:buNone/>
            </a:pPr>
            <a:endParaRPr lang="en-US" dirty="0" smtClean="0"/>
          </a:p>
          <a:p>
            <a:pPr marL="0" indent="0">
              <a:buNone/>
            </a:pPr>
            <a:r>
              <a:rPr lang="en-US" b="1" dirty="0" smtClean="0"/>
              <a:t>Motorcycle major component parts: </a:t>
            </a:r>
            <a:r>
              <a:rPr lang="en-US" dirty="0" smtClean="0"/>
              <a:t>include body assembly (frame, fenders, gas tanks) engine, transmission, front fork assembly, wheels.</a:t>
            </a:r>
          </a:p>
          <a:p>
            <a:pPr marL="0" indent="0">
              <a:buNone/>
            </a:pPr>
            <a:endParaRPr lang="en-US" dirty="0" smtClean="0"/>
          </a:p>
          <a:p>
            <a:pPr marL="0" indent="0">
              <a:buNone/>
            </a:pPr>
            <a:r>
              <a:rPr lang="en-US" b="1" dirty="0" smtClean="0"/>
              <a:t>Mobile home parts</a:t>
            </a:r>
            <a:r>
              <a:rPr lang="en-US" dirty="0" smtClean="0"/>
              <a:t> are defined as the frame.</a:t>
            </a:r>
          </a:p>
          <a:p>
            <a:pPr marL="0" indent="0">
              <a:buNone/>
            </a:pPr>
            <a:endParaRPr lang="en-US" dirty="0" smtClean="0"/>
          </a:p>
          <a:p>
            <a:pPr marL="0" indent="0">
              <a:buNone/>
            </a:pPr>
            <a:r>
              <a:rPr lang="en-US" dirty="0" smtClean="0"/>
              <a:t>*Parts require bills of sale/receipts from the seller with name, address and signature (no signature needed for a business receipt) and the ID number for each component part must be shown</a:t>
            </a:r>
            <a:endParaRPr lang="en-US" dirty="0"/>
          </a:p>
        </p:txBody>
      </p:sp>
    </p:spTree>
    <p:extLst>
      <p:ext uri="{BB962C8B-B14F-4D97-AF65-F5344CB8AC3E}">
        <p14:creationId xmlns:p14="http://schemas.microsoft.com/office/powerpoint/2010/main" val="1814798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a:t>
            </a:r>
            <a:endParaRPr lang="en-US" b="1" dirty="0"/>
          </a:p>
        </p:txBody>
      </p:sp>
      <p:sp>
        <p:nvSpPr>
          <p:cNvPr id="3" name="Content Placeholder 2"/>
          <p:cNvSpPr>
            <a:spLocks noGrp="1"/>
          </p:cNvSpPr>
          <p:nvPr>
            <p:ph idx="1"/>
          </p:nvPr>
        </p:nvSpPr>
        <p:spPr>
          <a:xfrm>
            <a:off x="166029" y="1219200"/>
            <a:ext cx="8686800" cy="3124200"/>
          </a:xfrm>
        </p:spPr>
        <p:txBody>
          <a:bodyPr>
            <a:normAutofit fontScale="92500" lnSpcReduction="10000"/>
          </a:bodyPr>
          <a:lstStyle/>
          <a:p>
            <a:pPr marL="0" indent="0">
              <a:buNone/>
            </a:pPr>
            <a:r>
              <a:rPr lang="en-US" dirty="0" smtClean="0"/>
              <a:t>Florida title must be available, with the notation “Junked” across the face. </a:t>
            </a:r>
          </a:p>
          <a:p>
            <a:pPr marL="0" indent="0">
              <a:buNone/>
            </a:pPr>
            <a:r>
              <a:rPr lang="en-US" dirty="0" smtClean="0"/>
              <a:t>Lien satisfactions are required.</a:t>
            </a:r>
          </a:p>
          <a:p>
            <a:pPr marL="0" indent="0">
              <a:buNone/>
            </a:pPr>
            <a:r>
              <a:rPr lang="en-US" dirty="0" smtClean="0"/>
              <a:t>No fee for this transaction.</a:t>
            </a:r>
          </a:p>
          <a:p>
            <a:pPr marL="0" indent="0">
              <a:buNone/>
            </a:pPr>
            <a:endParaRPr lang="en-US" dirty="0"/>
          </a:p>
          <a:p>
            <a:pPr marL="0" indent="0">
              <a:buNone/>
            </a:pPr>
            <a:r>
              <a:rPr lang="en-US" dirty="0" smtClean="0"/>
              <a:t>If not a Florida title record, it should be submitted to the title issuing state to be junked.</a:t>
            </a:r>
            <a:endParaRPr lang="en-US" dirty="0"/>
          </a:p>
        </p:txBody>
      </p:sp>
      <p:pic>
        <p:nvPicPr>
          <p:cNvPr id="7170" name="Picture 2" descr="C:\Users\MSMLaptop\Desktop\Divor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343400"/>
            <a:ext cx="3022600" cy="2266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171" name="Picture 3" descr="C:\Users\MSMLaptop\Desktop\auto-salvage-y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52950"/>
            <a:ext cx="2349500" cy="184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172" name="Picture 4" descr="C:\Users\MSMLaptop\Desktop\Junked_Car 007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660636"/>
            <a:ext cx="2448717" cy="16324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748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Derelict, by the numbers…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4320174"/>
              </p:ext>
            </p:extLst>
          </p:nvPr>
        </p:nvGraphicFramePr>
        <p:xfrm>
          <a:off x="457200" y="1882775"/>
          <a:ext cx="8229600" cy="3235960"/>
        </p:xfrm>
        <a:graphic>
          <a:graphicData uri="http://schemas.openxmlformats.org/drawingml/2006/table">
            <a:tbl>
              <a:tblPr firstRow="1" bandRow="1">
                <a:tableStyleId>{073A0DAA-6AF3-43AB-8588-CEC1D06C72B9}</a:tableStyleId>
              </a:tblPr>
              <a:tblGrid>
                <a:gridCol w="2057400"/>
                <a:gridCol w="2057400"/>
                <a:gridCol w="2057400"/>
                <a:gridCol w="2057400"/>
              </a:tblGrid>
              <a:tr h="370840">
                <a:tc gridSpan="2">
                  <a:txBody>
                    <a:bodyPr/>
                    <a:lstStyle/>
                    <a:p>
                      <a:pPr algn="ctr"/>
                      <a:r>
                        <a:rPr lang="en-US" dirty="0" smtClean="0"/>
                        <a:t>Secondhand</a:t>
                      </a:r>
                      <a:r>
                        <a:rPr lang="en-US" baseline="0" dirty="0" smtClean="0"/>
                        <a:t> Dealers </a:t>
                      </a:r>
                    </a:p>
                    <a:p>
                      <a:pPr algn="ctr"/>
                      <a:r>
                        <a:rPr lang="en-US" baseline="0" dirty="0" smtClean="0"/>
                        <a:t>Registered</a:t>
                      </a:r>
                      <a:endParaRPr lang="en-US" dirty="0"/>
                    </a:p>
                  </a:txBody>
                  <a:tcPr marL="91439" marR="91439"/>
                </a:tc>
                <a:tc hMerge="1">
                  <a:txBody>
                    <a:bodyPr/>
                    <a:lstStyle/>
                    <a:p>
                      <a:endParaRPr lang="en-US" dirty="0"/>
                    </a:p>
                  </a:txBody>
                  <a:tcPr/>
                </a:tc>
                <a:tc gridSpan="2">
                  <a:txBody>
                    <a:bodyPr/>
                    <a:lstStyle/>
                    <a:p>
                      <a:pPr algn="ctr"/>
                      <a:r>
                        <a:rPr lang="en-US" dirty="0" smtClean="0"/>
                        <a:t>Secondary Metals Recyclers (SMRs)</a:t>
                      </a:r>
                      <a:endParaRPr lang="en-US" dirty="0"/>
                    </a:p>
                  </a:txBody>
                  <a:tcPr marL="91439" marR="91439"/>
                </a:tc>
                <a:tc hMerge="1">
                  <a:txBody>
                    <a:bodyPr/>
                    <a:lstStyle/>
                    <a:p>
                      <a:endParaRPr lang="en-US" dirty="0"/>
                    </a:p>
                  </a:txBody>
                  <a:tcPr/>
                </a:tc>
              </a:tr>
              <a:tr h="370840">
                <a:tc>
                  <a:txBody>
                    <a:bodyPr/>
                    <a:lstStyle/>
                    <a:p>
                      <a:pPr algn="ctr"/>
                      <a:r>
                        <a:rPr lang="en-US" dirty="0" smtClean="0"/>
                        <a:t>Year*</a:t>
                      </a:r>
                      <a:endParaRPr lang="en-US" dirty="0"/>
                    </a:p>
                  </a:txBody>
                  <a:tcPr marL="91439" marR="91439"/>
                </a:tc>
                <a:tc>
                  <a:txBody>
                    <a:bodyPr/>
                    <a:lstStyle/>
                    <a:p>
                      <a:pPr algn="ctr"/>
                      <a:r>
                        <a:rPr lang="en-US" dirty="0" smtClean="0"/>
                        <a:t>#</a:t>
                      </a:r>
                      <a:endParaRPr lang="en-US" dirty="0"/>
                    </a:p>
                  </a:txBody>
                  <a:tcPr marL="91439" marR="91439"/>
                </a:tc>
                <a:tc>
                  <a:txBody>
                    <a:bodyPr/>
                    <a:lstStyle/>
                    <a:p>
                      <a:pPr algn="ctr"/>
                      <a:r>
                        <a:rPr lang="en-US" dirty="0" smtClean="0"/>
                        <a:t>Year*</a:t>
                      </a:r>
                      <a:endParaRPr lang="en-US" dirty="0"/>
                    </a:p>
                  </a:txBody>
                  <a:tcPr marL="91439" marR="91439"/>
                </a:tc>
                <a:tc>
                  <a:txBody>
                    <a:bodyPr/>
                    <a:lstStyle/>
                    <a:p>
                      <a:pPr algn="ctr"/>
                      <a:r>
                        <a:rPr lang="en-US" dirty="0" smtClean="0"/>
                        <a:t>#</a:t>
                      </a:r>
                      <a:endParaRPr lang="en-US" dirty="0"/>
                    </a:p>
                  </a:txBody>
                  <a:tcPr marL="91439" marR="91439"/>
                </a:tc>
              </a:tr>
              <a:tr h="370840">
                <a:tc>
                  <a:txBody>
                    <a:bodyPr/>
                    <a:lstStyle/>
                    <a:p>
                      <a:pPr algn="ctr"/>
                      <a:r>
                        <a:rPr lang="en-US" dirty="0" smtClean="0"/>
                        <a:t>2008</a:t>
                      </a:r>
                      <a:endParaRPr lang="en-US" dirty="0"/>
                    </a:p>
                  </a:txBody>
                  <a:tcPr marL="91439" marR="91439"/>
                </a:tc>
                <a:tc>
                  <a:txBody>
                    <a:bodyPr/>
                    <a:lstStyle/>
                    <a:p>
                      <a:pPr algn="ctr"/>
                      <a:r>
                        <a:rPr lang="en-US" dirty="0" smtClean="0"/>
                        <a:t>1911</a:t>
                      </a:r>
                      <a:endParaRPr lang="en-US" dirty="0"/>
                    </a:p>
                  </a:txBody>
                  <a:tcPr marL="91439" marR="91439"/>
                </a:tc>
                <a:tc>
                  <a:txBody>
                    <a:bodyPr/>
                    <a:lstStyle/>
                    <a:p>
                      <a:pPr algn="ctr"/>
                      <a:r>
                        <a:rPr lang="en-US" dirty="0" smtClean="0"/>
                        <a:t>2008</a:t>
                      </a:r>
                      <a:endParaRPr lang="en-US" dirty="0"/>
                    </a:p>
                  </a:txBody>
                  <a:tcPr marL="91439" marR="91439"/>
                </a:tc>
                <a:tc>
                  <a:txBody>
                    <a:bodyPr/>
                    <a:lstStyle/>
                    <a:p>
                      <a:pPr algn="ctr"/>
                      <a:r>
                        <a:rPr lang="en-US" dirty="0" smtClean="0"/>
                        <a:t>278</a:t>
                      </a:r>
                      <a:endParaRPr lang="en-US" dirty="0"/>
                    </a:p>
                  </a:txBody>
                  <a:tcPr marL="91439" marR="91439"/>
                </a:tc>
              </a:tr>
              <a:tr h="370840">
                <a:tc>
                  <a:txBody>
                    <a:bodyPr/>
                    <a:lstStyle/>
                    <a:p>
                      <a:pPr algn="ctr"/>
                      <a:r>
                        <a:rPr lang="en-US" dirty="0" smtClean="0"/>
                        <a:t>2009</a:t>
                      </a:r>
                      <a:endParaRPr lang="en-US" dirty="0"/>
                    </a:p>
                  </a:txBody>
                  <a:tcPr marL="91439" marR="91439"/>
                </a:tc>
                <a:tc>
                  <a:txBody>
                    <a:bodyPr/>
                    <a:lstStyle/>
                    <a:p>
                      <a:pPr algn="ctr"/>
                      <a:r>
                        <a:rPr lang="en-US" dirty="0" smtClean="0"/>
                        <a:t>2997</a:t>
                      </a:r>
                      <a:endParaRPr lang="en-US" dirty="0"/>
                    </a:p>
                  </a:txBody>
                  <a:tcPr marL="91439" marR="91439"/>
                </a:tc>
                <a:tc>
                  <a:txBody>
                    <a:bodyPr/>
                    <a:lstStyle/>
                    <a:p>
                      <a:pPr algn="ctr"/>
                      <a:r>
                        <a:rPr lang="en-US" dirty="0" smtClean="0"/>
                        <a:t>2009</a:t>
                      </a:r>
                      <a:endParaRPr lang="en-US" dirty="0"/>
                    </a:p>
                  </a:txBody>
                  <a:tcPr marL="91439" marR="91439"/>
                </a:tc>
                <a:tc>
                  <a:txBody>
                    <a:bodyPr/>
                    <a:lstStyle/>
                    <a:p>
                      <a:pPr algn="ctr"/>
                      <a:r>
                        <a:rPr lang="en-US" dirty="0" smtClean="0"/>
                        <a:t>580</a:t>
                      </a:r>
                      <a:endParaRPr lang="en-US" dirty="0"/>
                    </a:p>
                  </a:txBody>
                  <a:tcPr marL="91439" marR="91439"/>
                </a:tc>
              </a:tr>
              <a:tr h="370840">
                <a:tc>
                  <a:txBody>
                    <a:bodyPr/>
                    <a:lstStyle/>
                    <a:p>
                      <a:pPr algn="ctr"/>
                      <a:r>
                        <a:rPr lang="en-US" dirty="0" smtClean="0"/>
                        <a:t>2010</a:t>
                      </a:r>
                      <a:endParaRPr lang="en-US" dirty="0"/>
                    </a:p>
                  </a:txBody>
                  <a:tcPr marL="91439" marR="91439"/>
                </a:tc>
                <a:tc>
                  <a:txBody>
                    <a:bodyPr/>
                    <a:lstStyle/>
                    <a:p>
                      <a:pPr algn="ctr"/>
                      <a:r>
                        <a:rPr lang="en-US" dirty="0" smtClean="0"/>
                        <a:t>4498</a:t>
                      </a:r>
                      <a:endParaRPr lang="en-US" dirty="0"/>
                    </a:p>
                  </a:txBody>
                  <a:tcPr marL="91439" marR="91439"/>
                </a:tc>
                <a:tc>
                  <a:txBody>
                    <a:bodyPr/>
                    <a:lstStyle/>
                    <a:p>
                      <a:pPr algn="ctr"/>
                      <a:r>
                        <a:rPr lang="en-US" dirty="0" smtClean="0"/>
                        <a:t>2010</a:t>
                      </a:r>
                      <a:endParaRPr lang="en-US" dirty="0"/>
                    </a:p>
                  </a:txBody>
                  <a:tcPr marL="91439" marR="91439"/>
                </a:tc>
                <a:tc>
                  <a:txBody>
                    <a:bodyPr/>
                    <a:lstStyle/>
                    <a:p>
                      <a:pPr algn="ctr"/>
                      <a:r>
                        <a:rPr lang="en-US" dirty="0" smtClean="0"/>
                        <a:t>683</a:t>
                      </a:r>
                      <a:endParaRPr lang="en-US" dirty="0"/>
                    </a:p>
                  </a:txBody>
                  <a:tcPr marL="91439" marR="91439"/>
                </a:tc>
              </a:tr>
              <a:tr h="370840">
                <a:tc>
                  <a:txBody>
                    <a:bodyPr/>
                    <a:lstStyle/>
                    <a:p>
                      <a:pPr algn="ctr"/>
                      <a:r>
                        <a:rPr lang="en-US" dirty="0" smtClean="0"/>
                        <a:t>2011</a:t>
                      </a:r>
                      <a:endParaRPr lang="en-US" dirty="0"/>
                    </a:p>
                  </a:txBody>
                  <a:tcPr marL="91439" marR="91439"/>
                </a:tc>
                <a:tc>
                  <a:txBody>
                    <a:bodyPr/>
                    <a:lstStyle/>
                    <a:p>
                      <a:pPr algn="ctr"/>
                      <a:r>
                        <a:rPr lang="en-US" dirty="0" smtClean="0"/>
                        <a:t>4491</a:t>
                      </a:r>
                      <a:endParaRPr lang="en-US" dirty="0"/>
                    </a:p>
                  </a:txBody>
                  <a:tcPr marL="91439" marR="91439"/>
                </a:tc>
                <a:tc>
                  <a:txBody>
                    <a:bodyPr/>
                    <a:lstStyle/>
                    <a:p>
                      <a:pPr algn="ctr"/>
                      <a:r>
                        <a:rPr lang="en-US" dirty="0" smtClean="0"/>
                        <a:t>2011</a:t>
                      </a:r>
                      <a:endParaRPr lang="en-US" dirty="0"/>
                    </a:p>
                  </a:txBody>
                  <a:tcPr marL="91439" marR="91439"/>
                </a:tc>
                <a:tc>
                  <a:txBody>
                    <a:bodyPr/>
                    <a:lstStyle/>
                    <a:p>
                      <a:pPr algn="ctr"/>
                      <a:r>
                        <a:rPr lang="en-US" dirty="0" smtClean="0"/>
                        <a:t>769</a:t>
                      </a:r>
                      <a:endParaRPr lang="en-US" dirty="0"/>
                    </a:p>
                  </a:txBody>
                  <a:tcPr marL="91439" marR="91439"/>
                </a:tc>
              </a:tr>
              <a:tr h="370840">
                <a:tc>
                  <a:txBody>
                    <a:bodyPr/>
                    <a:lstStyle/>
                    <a:p>
                      <a:pPr algn="ctr"/>
                      <a:r>
                        <a:rPr lang="en-US" dirty="0" smtClean="0"/>
                        <a:t>2012</a:t>
                      </a:r>
                      <a:endParaRPr lang="en-US" dirty="0"/>
                    </a:p>
                  </a:txBody>
                  <a:tcPr marL="91439" marR="91439"/>
                </a:tc>
                <a:tc>
                  <a:txBody>
                    <a:bodyPr/>
                    <a:lstStyle/>
                    <a:p>
                      <a:pPr algn="ctr"/>
                      <a:r>
                        <a:rPr lang="en-US" dirty="0" smtClean="0"/>
                        <a:t>5661</a:t>
                      </a:r>
                      <a:endParaRPr lang="en-US" dirty="0"/>
                    </a:p>
                  </a:txBody>
                  <a:tcPr marL="91439" marR="91439"/>
                </a:tc>
                <a:tc>
                  <a:txBody>
                    <a:bodyPr/>
                    <a:lstStyle/>
                    <a:p>
                      <a:pPr algn="ctr"/>
                      <a:r>
                        <a:rPr lang="en-US" dirty="0" smtClean="0"/>
                        <a:t>2012</a:t>
                      </a:r>
                      <a:endParaRPr lang="en-US" dirty="0"/>
                    </a:p>
                  </a:txBody>
                  <a:tcPr marL="91439" marR="91439"/>
                </a:tc>
                <a:tc>
                  <a:txBody>
                    <a:bodyPr/>
                    <a:lstStyle/>
                    <a:p>
                      <a:pPr algn="ctr"/>
                      <a:r>
                        <a:rPr lang="en-US" dirty="0" smtClean="0"/>
                        <a:t>911</a:t>
                      </a:r>
                      <a:endParaRPr lang="en-US" dirty="0"/>
                    </a:p>
                  </a:txBody>
                  <a:tcPr marL="91439" marR="91439"/>
                </a:tc>
              </a:tr>
              <a:tr h="370840">
                <a:tc gridSpan="4">
                  <a:txBody>
                    <a:bodyPr/>
                    <a:lstStyle/>
                    <a:p>
                      <a:r>
                        <a:rPr lang="en-US" dirty="0" smtClean="0"/>
                        <a:t>*Totals as of August of each year</a:t>
                      </a:r>
                      <a:endParaRPr lang="en-US" dirty="0"/>
                    </a:p>
                  </a:txBody>
                  <a:tcPr marL="91439" marR="91439"/>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20505803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399032"/>
          </a:xfrm>
        </p:spPr>
        <p:txBody>
          <a:bodyPr/>
          <a:lstStyle/>
          <a:p>
            <a:r>
              <a:rPr lang="en-US" b="1" dirty="0" smtClean="0"/>
              <a:t>By the numbers</a:t>
            </a:r>
            <a:endParaRPr lang="en-US" b="1" dirty="0"/>
          </a:p>
        </p:txBody>
      </p:sp>
      <p:sp>
        <p:nvSpPr>
          <p:cNvPr id="3" name="Content Placeholder 2"/>
          <p:cNvSpPr>
            <a:spLocks noGrp="1"/>
          </p:cNvSpPr>
          <p:nvPr>
            <p:ph idx="1"/>
          </p:nvPr>
        </p:nvSpPr>
        <p:spPr>
          <a:xfrm>
            <a:off x="457200" y="1219200"/>
            <a:ext cx="8229600" cy="4572000"/>
          </a:xfrm>
        </p:spPr>
        <p:txBody>
          <a:bodyPr/>
          <a:lstStyle/>
          <a:p>
            <a:r>
              <a:rPr lang="en-US" dirty="0" smtClean="0"/>
              <a:t>Only 8 counties in Florida saw a decrease in Secondary Metals Recyclers Registrations from 2011 to 2012</a:t>
            </a:r>
          </a:p>
          <a:p>
            <a:r>
              <a:rPr lang="en-US" dirty="0" smtClean="0"/>
              <a:t>23 counties have at least 10 SMR’s</a:t>
            </a:r>
          </a:p>
          <a:p>
            <a:r>
              <a:rPr lang="en-US" dirty="0" smtClean="0"/>
              <a:t>The top 5:  Miami-Dade (102), Hillsborough (73), Duval (57), Broward (56), and Orange (49)</a:t>
            </a:r>
            <a:endParaRPr lang="en-US" dirty="0"/>
          </a:p>
        </p:txBody>
      </p:sp>
      <p:pic>
        <p:nvPicPr>
          <p:cNvPr id="8194" name="Picture 2" descr="C:\Users\MSMLaptop\Desktop\Scrap_Metal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813571"/>
            <a:ext cx="2421610" cy="18158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8197" name="Picture 5" descr="C:\Users\MSMLaptop\Desktop\1331615915_328630622_1-Pictures-of--Cash-for-Copper-Stainless-Steel-Fort-Myers-We-Buy-Scrap-Aluminum-Miami-Tampa-Lakeland.jpg"/>
          <p:cNvPicPr>
            <a:picLocks noChangeAspect="1" noChangeArrowheads="1"/>
          </p:cNvPicPr>
          <p:nvPr/>
        </p:nvPicPr>
        <p:blipFill rotWithShape="1">
          <a:blip r:embed="rId3">
            <a:extLst>
              <a:ext uri="{28A0092B-C50C-407E-A947-70E740481C1C}">
                <a14:useLocalDpi xmlns:a14="http://schemas.microsoft.com/office/drawing/2010/main" val="0"/>
              </a:ext>
            </a:extLst>
          </a:blip>
          <a:srcRect t="38301"/>
          <a:stretch/>
        </p:blipFill>
        <p:spPr bwMode="auto">
          <a:xfrm>
            <a:off x="3962400" y="4697492"/>
            <a:ext cx="4827356" cy="20479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3282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Who handles Salvage Dealers/Secondary Metals Recyclers?</a:t>
            </a:r>
            <a:endParaRPr lang="en-US" b="1" dirty="0"/>
          </a:p>
        </p:txBody>
      </p:sp>
      <p:sp>
        <p:nvSpPr>
          <p:cNvPr id="3" name="Content Placeholder 2"/>
          <p:cNvSpPr>
            <a:spLocks noGrp="1"/>
          </p:cNvSpPr>
          <p:nvPr>
            <p:ph idx="1"/>
          </p:nvPr>
        </p:nvSpPr>
        <p:spPr>
          <a:xfrm>
            <a:off x="457200" y="1882808"/>
            <a:ext cx="6553200" cy="4572000"/>
          </a:xfrm>
        </p:spPr>
        <p:txBody>
          <a:bodyPr>
            <a:normAutofit fontScale="70000" lnSpcReduction="20000"/>
          </a:bodyPr>
          <a:lstStyle/>
          <a:p>
            <a:pPr marL="0" indent="0">
              <a:buNone/>
            </a:pPr>
            <a:r>
              <a:rPr lang="en-US" dirty="0" smtClean="0"/>
              <a:t>Salvage Dealers have an SD license through DMS/Regional DMS offices.</a:t>
            </a:r>
          </a:p>
          <a:p>
            <a:pPr marL="0" indent="0">
              <a:buNone/>
            </a:pPr>
            <a:endParaRPr lang="en-US" dirty="0" smtClean="0"/>
          </a:p>
          <a:p>
            <a:pPr marL="0" indent="0">
              <a:buNone/>
            </a:pPr>
            <a:r>
              <a:rPr lang="en-US" dirty="0" smtClean="0"/>
              <a:t>Secondary Metals Recyclers are registered (DR-11S) through Department of </a:t>
            </a:r>
            <a:r>
              <a:rPr lang="en-US" dirty="0" smtClean="0"/>
              <a:t>Revenue. Local </a:t>
            </a:r>
            <a:r>
              <a:rPr lang="en-US" dirty="0" smtClean="0"/>
              <a:t>Law Enforcement can obtain reports that list names and addresses in a jurisdiction by calling </a:t>
            </a:r>
            <a:endParaRPr lang="en-US" dirty="0" smtClean="0"/>
          </a:p>
          <a:p>
            <a:pPr marL="0" indent="0">
              <a:buNone/>
            </a:pPr>
            <a:r>
              <a:rPr lang="en-US" dirty="0" smtClean="0"/>
              <a:t>800-352-3671</a:t>
            </a:r>
            <a:r>
              <a:rPr lang="en-US" dirty="0" smtClean="0"/>
              <a:t>.</a:t>
            </a:r>
          </a:p>
          <a:p>
            <a:pPr marL="0" indent="0">
              <a:buNone/>
            </a:pPr>
            <a:endParaRPr lang="en-US" dirty="0" smtClean="0"/>
          </a:p>
          <a:p>
            <a:pPr marL="0" indent="0">
              <a:buNone/>
            </a:pPr>
            <a:r>
              <a:rPr lang="en-US" dirty="0" smtClean="0"/>
              <a:t>Salvage, scrap metal and recycling centers are examples of businesses that must register as secondary metals recyclers.  If they acquire salvage or wrecked motor vehicles for the purpose of reselling them and their parts, they must register with DMS for a salvage motor vehicle dealer license.</a:t>
            </a:r>
            <a:endParaRPr lang="en-US" dirty="0"/>
          </a:p>
        </p:txBody>
      </p:sp>
      <p:pic>
        <p:nvPicPr>
          <p:cNvPr id="9218" name="Picture 2" descr="C:\Users\MSMLaptop\Desktop\Florida-Department-of-Reven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164" y="3505200"/>
            <a:ext cx="165100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SMLaptop\Desktop\Florida_HSMV_Logo_Small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297" y="1447800"/>
            <a:ext cx="2239227" cy="114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1514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Derelict Vehicle Applications</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A Derelict Motor Vehicle Certificate may only be applied for by a Licensed Salvage Motor Vehicle Dealer (SD), or a Secondary Metals Recycler.</a:t>
            </a:r>
          </a:p>
          <a:p>
            <a:r>
              <a:rPr lang="en-US" dirty="0" smtClean="0"/>
              <a:t>SD licenses are issued by the Department of Motorists Services.  An SD license is used for acquiring and reselling salvaged and wrecked vehicles or their parts.</a:t>
            </a:r>
          </a:p>
          <a:p>
            <a:r>
              <a:rPr lang="en-US" dirty="0" smtClean="0"/>
              <a:t>Salvage, scrap metal, and recycling center businesses must register as secondary metals recyclers (not for reselling or part sales) with the Florida Department or Revenue.</a:t>
            </a:r>
            <a:endParaRPr lang="en-US" dirty="0"/>
          </a:p>
        </p:txBody>
      </p:sp>
    </p:spTree>
    <p:extLst>
      <p:ext uri="{BB962C8B-B14F-4D97-AF65-F5344CB8AC3E}">
        <p14:creationId xmlns:p14="http://schemas.microsoft.com/office/powerpoint/2010/main" val="14281036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5029200" cy="1399032"/>
          </a:xfrm>
        </p:spPr>
        <p:txBody>
          <a:bodyPr/>
          <a:lstStyle/>
          <a:p>
            <a:r>
              <a:rPr lang="en-US" b="1" dirty="0" smtClean="0"/>
              <a:t>Why does this matter?</a:t>
            </a:r>
            <a:endParaRPr lang="en-US" b="1" dirty="0"/>
          </a:p>
        </p:txBody>
      </p:sp>
      <p:sp>
        <p:nvSpPr>
          <p:cNvPr id="3" name="Content Placeholder 2"/>
          <p:cNvSpPr>
            <a:spLocks noGrp="1"/>
          </p:cNvSpPr>
          <p:nvPr>
            <p:ph idx="1"/>
          </p:nvPr>
        </p:nvSpPr>
        <p:spPr>
          <a:xfrm>
            <a:off x="457200" y="1905000"/>
            <a:ext cx="8153400" cy="4572000"/>
          </a:xfrm>
        </p:spPr>
        <p:txBody>
          <a:bodyPr>
            <a:normAutofit lnSpcReduction="10000"/>
          </a:bodyPr>
          <a:lstStyle/>
          <a:p>
            <a:pPr marL="0" indent="0">
              <a:buNone/>
            </a:pPr>
            <a:r>
              <a:rPr lang="en-US" dirty="0" smtClean="0"/>
              <a:t>Opportunities for Fraud:</a:t>
            </a:r>
          </a:p>
          <a:p>
            <a:pPr marL="0" indent="0">
              <a:buNone/>
            </a:pPr>
            <a:r>
              <a:rPr lang="en-US" dirty="0" smtClean="0"/>
              <a:t>-Steal a vehicle, take it </a:t>
            </a:r>
            <a:r>
              <a:rPr lang="en-US" dirty="0" smtClean="0"/>
              <a:t>to another state, </a:t>
            </a:r>
            <a:r>
              <a:rPr lang="en-US" dirty="0" smtClean="0"/>
              <a:t>get a valid title by submitting fraudulent documents</a:t>
            </a:r>
          </a:p>
          <a:p>
            <a:pPr marL="0" indent="0">
              <a:buNone/>
            </a:pPr>
            <a:r>
              <a:rPr lang="en-US" dirty="0" smtClean="0"/>
              <a:t>-Switching a VIN plate from a junked car to conceal the identity of a stolen vehicle</a:t>
            </a:r>
          </a:p>
          <a:p>
            <a:pPr marL="0" indent="0">
              <a:buNone/>
            </a:pPr>
            <a:r>
              <a:rPr lang="en-US" dirty="0" smtClean="0"/>
              <a:t>-Significantly damaged vehicles (junked/salvage) </a:t>
            </a:r>
            <a:r>
              <a:rPr lang="en-US" dirty="0" smtClean="0"/>
              <a:t>sold to </a:t>
            </a:r>
            <a:r>
              <a:rPr lang="en-US" dirty="0" smtClean="0"/>
              <a:t>a new consumer without disclosing the condition of the vehicle</a:t>
            </a:r>
            <a:endParaRPr lang="en-US" dirty="0"/>
          </a:p>
        </p:txBody>
      </p:sp>
      <p:pic>
        <p:nvPicPr>
          <p:cNvPr id="2050" name="Picture 2" descr="C:\Users\MSMLaptop\Desktop\florida-auto-insurance-fra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372" y="304801"/>
            <a:ext cx="2757364" cy="18287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92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DERELICT VEHICLES</a:t>
            </a:r>
            <a:endParaRPr lang="en-US" b="1" dirty="0"/>
          </a:p>
        </p:txBody>
      </p:sp>
      <p:sp>
        <p:nvSpPr>
          <p:cNvPr id="3" name="Content Placeholder 2"/>
          <p:cNvSpPr>
            <a:spLocks noGrp="1"/>
          </p:cNvSpPr>
          <p:nvPr>
            <p:ph idx="1"/>
          </p:nvPr>
        </p:nvSpPr>
        <p:spPr/>
        <p:txBody>
          <a:bodyPr>
            <a:normAutofit lnSpcReduction="10000"/>
          </a:bodyPr>
          <a:lstStyle/>
          <a:p>
            <a:r>
              <a:rPr lang="en-US" dirty="0" smtClean="0"/>
              <a:t>Defined as a motor vehicle or mobile home 10 model years old or </a:t>
            </a:r>
            <a:r>
              <a:rPr lang="en-US" dirty="0" smtClean="0"/>
              <a:t>older</a:t>
            </a:r>
            <a:endParaRPr lang="en-US" dirty="0" smtClean="0"/>
          </a:p>
          <a:p>
            <a:r>
              <a:rPr lang="en-US" dirty="0" smtClean="0"/>
              <a:t>Valued under $1000</a:t>
            </a:r>
          </a:p>
          <a:p>
            <a:r>
              <a:rPr lang="en-US" dirty="0" smtClean="0"/>
              <a:t>In a condition that it’s highest primary value is for sale, transport, deliver to a licensed Salvage Dealer or Secondary Metals Recycler for dismantling or conversion to scrap metal</a:t>
            </a:r>
          </a:p>
          <a:p>
            <a:r>
              <a:rPr lang="en-US" dirty="0" smtClean="0"/>
              <a:t>Trailers follow the same rule except they </a:t>
            </a:r>
            <a:r>
              <a:rPr lang="en-US" dirty="0" smtClean="0"/>
              <a:t>can </a:t>
            </a:r>
            <a:r>
              <a:rPr lang="en-US" dirty="0" smtClean="0"/>
              <a:t>be valued less than $5000</a:t>
            </a:r>
            <a:endParaRPr lang="en-US" dirty="0"/>
          </a:p>
        </p:txBody>
      </p:sp>
    </p:spTree>
    <p:extLst>
      <p:ext uri="{BB962C8B-B14F-4D97-AF65-F5344CB8AC3E}">
        <p14:creationId xmlns:p14="http://schemas.microsoft.com/office/powerpoint/2010/main" val="417969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Derelict Motor Vehicle Certificate</a:t>
            </a:r>
            <a:endParaRPr lang="en-US" b="1" dirty="0"/>
          </a:p>
        </p:txBody>
      </p:sp>
      <p:sp>
        <p:nvSpPr>
          <p:cNvPr id="3" name="Content Placeholder 2"/>
          <p:cNvSpPr>
            <a:spLocks noGrp="1"/>
          </p:cNvSpPr>
          <p:nvPr>
            <p:ph idx="1"/>
          </p:nvPr>
        </p:nvSpPr>
        <p:spPr/>
        <p:txBody>
          <a:bodyPr/>
          <a:lstStyle/>
          <a:p>
            <a:r>
              <a:rPr lang="en-US" dirty="0" smtClean="0"/>
              <a:t>Issued by the department to serve as evidence that the vehicle will be dismantled or converted to scrap metal.</a:t>
            </a:r>
          </a:p>
          <a:p>
            <a:r>
              <a:rPr lang="en-US" dirty="0" smtClean="0"/>
              <a:t>Derelict certificates may only be reassigned once.</a:t>
            </a:r>
          </a:p>
          <a:p>
            <a:pPr marL="0" indent="0">
              <a:buNone/>
            </a:pPr>
            <a:endParaRPr lang="en-US" dirty="0"/>
          </a:p>
        </p:txBody>
      </p:sp>
      <p:pic>
        <p:nvPicPr>
          <p:cNvPr id="10242" name="Picture 2" descr="C:\Users\MSMLaptop\Desktop\jbw37MubuORgH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48006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MSMLaptop\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617" y="480060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MSMLaptop\Desktop\6eBp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827069"/>
            <a:ext cx="2367814" cy="17758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5000" y="6019800"/>
            <a:ext cx="852488" cy="381000"/>
          </a:xfrm>
          <a:prstGeom prst="rect">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24800" y="5963944"/>
            <a:ext cx="852488" cy="436855"/>
          </a:xfrm>
          <a:prstGeom prst="rect">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53000" y="6144087"/>
            <a:ext cx="852488" cy="381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855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Rules about Derelicts</a:t>
            </a:r>
            <a:endParaRPr lang="en-US" b="1" dirty="0"/>
          </a:p>
        </p:txBody>
      </p:sp>
      <p:sp>
        <p:nvSpPr>
          <p:cNvPr id="3" name="Content Placeholder 2"/>
          <p:cNvSpPr>
            <a:spLocks noGrp="1"/>
          </p:cNvSpPr>
          <p:nvPr>
            <p:ph idx="1"/>
          </p:nvPr>
        </p:nvSpPr>
        <p:spPr/>
        <p:txBody>
          <a:bodyPr>
            <a:normAutofit fontScale="92500"/>
          </a:bodyPr>
          <a:lstStyle/>
          <a:p>
            <a:r>
              <a:rPr lang="en-US" dirty="0" smtClean="0"/>
              <a:t>Seller can be the owner of record or someone assuming physical possession and responsibility and attests that possession was obtained through lawful means with all ownership rights.</a:t>
            </a:r>
          </a:p>
          <a:p>
            <a:r>
              <a:rPr lang="en-US" dirty="0" smtClean="0"/>
              <a:t>Seller does not include Towing Companies (TL-26), Repair Shops (TL-25), and Landlords (TL-16) unless they obtain title or certificate of destruction in their name </a:t>
            </a:r>
            <a:r>
              <a:rPr lang="en-US" dirty="0" smtClean="0"/>
              <a:t>prior using the process outlined in the proper TL procedure.</a:t>
            </a:r>
            <a:endParaRPr lang="en-US" dirty="0"/>
          </a:p>
        </p:txBody>
      </p:sp>
    </p:spTree>
    <p:extLst>
      <p:ext uri="{BB962C8B-B14F-4D97-AF65-F5344CB8AC3E}">
        <p14:creationId xmlns:p14="http://schemas.microsoft.com/office/powerpoint/2010/main" val="1803803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Rules about Derelicts</a:t>
            </a:r>
            <a:endParaRPr lang="en-US" b="1" dirty="0"/>
          </a:p>
        </p:txBody>
      </p:sp>
      <p:sp>
        <p:nvSpPr>
          <p:cNvPr id="3" name="Content Placeholder 2"/>
          <p:cNvSpPr>
            <a:spLocks noGrp="1"/>
          </p:cNvSpPr>
          <p:nvPr>
            <p:ph idx="1"/>
          </p:nvPr>
        </p:nvSpPr>
        <p:spPr/>
        <p:txBody>
          <a:bodyPr/>
          <a:lstStyle/>
          <a:p>
            <a:r>
              <a:rPr lang="en-US" dirty="0" smtClean="0"/>
              <a:t>Salvage dealers or SMR’s must make payments for the purchase of any derelict motor vehicle to the seller who is not the owner of record by check or money order.  This must be made payable to the seller and not the transporter.</a:t>
            </a:r>
            <a:endParaRPr lang="en-US" dirty="0"/>
          </a:p>
        </p:txBody>
      </p:sp>
    </p:spTree>
    <p:extLst>
      <p:ext uri="{BB962C8B-B14F-4D97-AF65-F5344CB8AC3E}">
        <p14:creationId xmlns:p14="http://schemas.microsoft.com/office/powerpoint/2010/main" val="41915235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Junking versus Derelict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7871967"/>
              </p:ext>
            </p:extLst>
          </p:nvPr>
        </p:nvGraphicFramePr>
        <p:xfrm>
          <a:off x="228600" y="1143000"/>
          <a:ext cx="8763000" cy="5611933"/>
        </p:xfrm>
        <a:graphic>
          <a:graphicData uri="http://schemas.openxmlformats.org/drawingml/2006/table">
            <a:tbl>
              <a:tblPr firstRow="1" bandRow="1">
                <a:tableStyleId>{5C22544A-7EE6-4342-B048-85BDC9FD1C3A}</a:tableStyleId>
              </a:tblPr>
              <a:tblGrid>
                <a:gridCol w="4423228"/>
                <a:gridCol w="4339772"/>
              </a:tblGrid>
              <a:tr h="491293">
                <a:tc>
                  <a:txBody>
                    <a:bodyPr/>
                    <a:lstStyle/>
                    <a:p>
                      <a:pPr algn="ctr"/>
                      <a:r>
                        <a:rPr lang="en-US" dirty="0" smtClean="0"/>
                        <a:t>Junking</a:t>
                      </a:r>
                      <a:endParaRPr lang="en-US" dirty="0"/>
                    </a:p>
                  </a:txBody>
                  <a:tcPr/>
                </a:tc>
                <a:tc>
                  <a:txBody>
                    <a:bodyPr/>
                    <a:lstStyle/>
                    <a:p>
                      <a:pPr algn="ctr"/>
                      <a:r>
                        <a:rPr lang="en-US" dirty="0" smtClean="0"/>
                        <a:t>Derelict</a:t>
                      </a:r>
                      <a:endParaRPr lang="en-US" dirty="0"/>
                    </a:p>
                  </a:txBody>
                  <a:tcPr/>
                </a:tc>
              </a:tr>
              <a:tr h="954377">
                <a:tc>
                  <a:txBody>
                    <a:bodyPr/>
                    <a:lstStyle/>
                    <a:p>
                      <a:pPr algn="ctr"/>
                      <a:r>
                        <a:rPr lang="en-US" sz="2000" dirty="0" smtClean="0"/>
                        <a:t>Done by an owner</a:t>
                      </a:r>
                      <a:r>
                        <a:rPr lang="en-US" sz="2000" baseline="0" dirty="0" smtClean="0"/>
                        <a:t> or insurance company, Salvage Dealers and Secondary Metals Recyclers</a:t>
                      </a:r>
                      <a:endParaRPr lang="en-US" sz="2000" dirty="0"/>
                    </a:p>
                  </a:txBody>
                  <a:tcPr/>
                </a:tc>
                <a:tc>
                  <a:txBody>
                    <a:bodyPr/>
                    <a:lstStyle/>
                    <a:p>
                      <a:pPr algn="ctr"/>
                      <a:r>
                        <a:rPr lang="en-US" sz="2000" dirty="0" smtClean="0"/>
                        <a:t>Done by Salvage</a:t>
                      </a:r>
                      <a:r>
                        <a:rPr lang="en-US" sz="2000" baseline="0" dirty="0" smtClean="0"/>
                        <a:t> Dealers or Secondary Metals Recyclers only</a:t>
                      </a:r>
                      <a:endParaRPr lang="en-US" sz="2000" dirty="0"/>
                    </a:p>
                  </a:txBody>
                  <a:tcPr/>
                </a:tc>
              </a:tr>
              <a:tr h="510481">
                <a:tc>
                  <a:txBody>
                    <a:bodyPr/>
                    <a:lstStyle/>
                    <a:p>
                      <a:pPr algn="ctr"/>
                      <a:r>
                        <a:rPr lang="en-US" sz="2000" dirty="0" smtClean="0"/>
                        <a:t>Title must be available</a:t>
                      </a:r>
                      <a:endParaRPr lang="en-US" sz="2000" dirty="0"/>
                    </a:p>
                  </a:txBody>
                  <a:tcPr/>
                </a:tc>
                <a:tc>
                  <a:txBody>
                    <a:bodyPr/>
                    <a:lstStyle/>
                    <a:p>
                      <a:pPr algn="ctr"/>
                      <a:r>
                        <a:rPr lang="en-US" sz="2000" dirty="0" smtClean="0"/>
                        <a:t>Title does not have to be available</a:t>
                      </a:r>
                      <a:endParaRPr lang="en-US" sz="2000" dirty="0"/>
                    </a:p>
                  </a:txBody>
                  <a:tcPr/>
                </a:tc>
              </a:tr>
              <a:tr h="954377">
                <a:tc>
                  <a:txBody>
                    <a:bodyPr/>
                    <a:lstStyle/>
                    <a:p>
                      <a:pPr algn="ctr"/>
                      <a:r>
                        <a:rPr lang="en-US" sz="2000" dirty="0" smtClean="0"/>
                        <a:t>Must have lien satisfactions</a:t>
                      </a:r>
                      <a:endParaRPr lang="en-US" sz="2000" dirty="0"/>
                    </a:p>
                  </a:txBody>
                  <a:tcPr/>
                </a:tc>
                <a:tc>
                  <a:txBody>
                    <a:bodyPr/>
                    <a:lstStyle/>
                    <a:p>
                      <a:pPr algn="ctr"/>
                      <a:r>
                        <a:rPr lang="en-US" sz="2000" dirty="0" smtClean="0"/>
                        <a:t>Liens may be deleted</a:t>
                      </a:r>
                      <a:r>
                        <a:rPr lang="en-US" sz="2000" baseline="0" dirty="0" smtClean="0"/>
                        <a:t> if over 3 years old, or notice sent to lienholders to protest if 3 years old or less</a:t>
                      </a:r>
                      <a:endParaRPr lang="en-US" sz="2000" dirty="0"/>
                    </a:p>
                  </a:txBody>
                  <a:tcPr/>
                </a:tc>
              </a:tr>
              <a:tr h="510481">
                <a:tc>
                  <a:txBody>
                    <a:bodyPr/>
                    <a:lstStyle/>
                    <a:p>
                      <a:pPr algn="ctr"/>
                      <a:r>
                        <a:rPr lang="en-US" sz="2000" dirty="0" smtClean="0"/>
                        <a:t>Title</a:t>
                      </a:r>
                      <a:r>
                        <a:rPr lang="en-US" sz="2000" baseline="0" dirty="0" smtClean="0"/>
                        <a:t> must have reassignment completed</a:t>
                      </a:r>
                      <a:endParaRPr lang="en-US" sz="2000" dirty="0"/>
                    </a:p>
                  </a:txBody>
                  <a:tcPr/>
                </a:tc>
                <a:tc>
                  <a:txBody>
                    <a:bodyPr/>
                    <a:lstStyle/>
                    <a:p>
                      <a:pPr algn="ctr"/>
                      <a:r>
                        <a:rPr lang="en-US" sz="2000" dirty="0" smtClean="0"/>
                        <a:t>Age must be 10 model</a:t>
                      </a:r>
                      <a:r>
                        <a:rPr lang="en-US" sz="2000" baseline="0" dirty="0" smtClean="0"/>
                        <a:t> years old or older</a:t>
                      </a:r>
                      <a:endParaRPr lang="en-US" sz="2000" dirty="0"/>
                    </a:p>
                  </a:txBody>
                  <a:tcPr/>
                </a:tc>
              </a:tr>
              <a:tr h="732429">
                <a:tc>
                  <a:txBody>
                    <a:bodyPr/>
                    <a:lstStyle/>
                    <a:p>
                      <a:pPr algn="ctr"/>
                      <a:r>
                        <a:rPr lang="en-US" sz="2000" dirty="0" smtClean="0"/>
                        <a:t>No age or value requirements</a:t>
                      </a:r>
                      <a:endParaRPr lang="en-US" sz="2000" dirty="0"/>
                    </a:p>
                  </a:txBody>
                  <a:tcPr/>
                </a:tc>
                <a:tc>
                  <a:txBody>
                    <a:bodyPr/>
                    <a:lstStyle/>
                    <a:p>
                      <a:pPr algn="ctr"/>
                      <a:r>
                        <a:rPr lang="en-US" sz="2000" dirty="0" smtClean="0"/>
                        <a:t>Value for Vehicles and Mobile homes under $1000, Trailers under $5000</a:t>
                      </a:r>
                      <a:endParaRPr lang="en-US" sz="2000" dirty="0"/>
                    </a:p>
                  </a:txBody>
                  <a:tcPr/>
                </a:tc>
              </a:tr>
              <a:tr h="288533">
                <a:tc>
                  <a:txBody>
                    <a:bodyPr/>
                    <a:lstStyle/>
                    <a:p>
                      <a:pPr algn="ctr"/>
                      <a:r>
                        <a:rPr lang="en-US" sz="2000" dirty="0" smtClean="0"/>
                        <a:t>No fees</a:t>
                      </a:r>
                      <a:endParaRPr lang="en-US" sz="2000" dirty="0"/>
                    </a:p>
                  </a:txBody>
                  <a:tcPr/>
                </a:tc>
                <a:tc>
                  <a:txBody>
                    <a:bodyPr/>
                    <a:lstStyle/>
                    <a:p>
                      <a:pPr algn="ctr"/>
                      <a:r>
                        <a:rPr lang="en-US" sz="2000" dirty="0" smtClean="0"/>
                        <a:t>Fees</a:t>
                      </a:r>
                      <a:endParaRPr lang="en-US" sz="2000" dirty="0"/>
                    </a:p>
                  </a:txBody>
                  <a:tcPr/>
                </a:tc>
              </a:tr>
            </a:tbl>
          </a:graphicData>
        </a:graphic>
      </p:graphicFrame>
    </p:spTree>
    <p:extLst>
      <p:ext uri="{BB962C8B-B14F-4D97-AF65-F5344CB8AC3E}">
        <p14:creationId xmlns:p14="http://schemas.microsoft.com/office/powerpoint/2010/main" val="298970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a:t>
            </a:r>
            <a:endParaRPr lang="en-US" b="1" dirty="0"/>
          </a:p>
        </p:txBody>
      </p:sp>
      <p:sp>
        <p:nvSpPr>
          <p:cNvPr id="3" name="Content Placeholder 2"/>
          <p:cNvSpPr>
            <a:spLocks noGrp="1"/>
          </p:cNvSpPr>
          <p:nvPr>
            <p:ph idx="1"/>
          </p:nvPr>
        </p:nvSpPr>
        <p:spPr/>
        <p:txBody>
          <a:bodyPr>
            <a:normAutofit lnSpcReduction="10000"/>
          </a:bodyPr>
          <a:lstStyle/>
          <a:p>
            <a:r>
              <a:rPr lang="en-US" dirty="0" smtClean="0"/>
              <a:t>Form 82137 and lien satisfactions.</a:t>
            </a:r>
          </a:p>
          <a:p>
            <a:pPr lvl="1"/>
            <a:r>
              <a:rPr lang="en-US" dirty="0" smtClean="0"/>
              <a:t>If a lien is 3 years old or older, it may be deleted.</a:t>
            </a:r>
          </a:p>
          <a:p>
            <a:pPr lvl="1"/>
            <a:r>
              <a:rPr lang="en-US" dirty="0" smtClean="0"/>
              <a:t>If a lien is less than 3 years old, a 10 day DV stop is placed.  The department notifies the lienholder:</a:t>
            </a:r>
          </a:p>
          <a:p>
            <a:pPr lvl="2"/>
            <a:r>
              <a:rPr lang="en-US" dirty="0" smtClean="0"/>
              <a:t>If the lienholder responds, a 30 day admin stop is placed allowing for the lienholder to apply for title or a certificate of repossession.</a:t>
            </a:r>
          </a:p>
          <a:p>
            <a:pPr lvl="2"/>
            <a:r>
              <a:rPr lang="en-US" dirty="0" smtClean="0"/>
              <a:t>If the lienholder does not respond, the lien is deleted and the destruction is authorized.</a:t>
            </a:r>
            <a:endParaRPr lang="en-US" dirty="0"/>
          </a:p>
        </p:txBody>
      </p:sp>
    </p:spTree>
    <p:extLst>
      <p:ext uri="{BB962C8B-B14F-4D97-AF65-F5344CB8AC3E}">
        <p14:creationId xmlns:p14="http://schemas.microsoft.com/office/powerpoint/2010/main" val="15712853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 82137</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VERY IMPORTANT! The department and law enforcement rely on us to properly screen these forms.</a:t>
            </a:r>
          </a:p>
          <a:p>
            <a:pPr marL="0" indent="0">
              <a:buNone/>
            </a:pPr>
            <a:r>
              <a:rPr lang="en-US" dirty="0" smtClean="0"/>
              <a:t>Section 1 requires a LEGIBLE copy of the owner/seller’s Driver License or ID Card, along with their number and State of issue.</a:t>
            </a:r>
          </a:p>
          <a:p>
            <a:pPr marL="0" indent="0">
              <a:buNone/>
            </a:pPr>
            <a:r>
              <a:rPr lang="en-US" dirty="0" smtClean="0"/>
              <a:t>If the seller is not the owner of record, a SMUDGE-FREE right thumb print should be obtained, or another digit if no right thumb.</a:t>
            </a:r>
            <a:endParaRPr lang="en-US" dirty="0"/>
          </a:p>
        </p:txBody>
      </p:sp>
    </p:spTree>
    <p:extLst>
      <p:ext uri="{BB962C8B-B14F-4D97-AF65-F5344CB8AC3E}">
        <p14:creationId xmlns:p14="http://schemas.microsoft.com/office/powerpoint/2010/main" val="4176071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15651" t="5251" r="16745" b="4535"/>
          <a:stretch/>
        </p:blipFill>
        <p:spPr bwMode="auto">
          <a:xfrm>
            <a:off x="457200" y="228600"/>
            <a:ext cx="8305800" cy="6400800"/>
          </a:xfrm>
          <a:prstGeom prst="rect">
            <a:avLst/>
          </a:prstGeom>
          <a:ln>
            <a:noFill/>
          </a:ln>
          <a:extLst>
            <a:ext uri="{53640926-AAD7-44D8-BBD7-CCE9431645EC}">
              <a14:shadowObscured xmlns:a14="http://schemas.microsoft.com/office/drawing/2010/main"/>
            </a:ext>
          </a:extLst>
        </p:spPr>
      </p:pic>
      <p:pic>
        <p:nvPicPr>
          <p:cNvPr id="11266" name="Picture 2" descr="C:\Users\MSMLaptop\Desktop\thumbpri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9823" y="4913971"/>
            <a:ext cx="815951" cy="112873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SMLaptop\Desktop\21D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338421"/>
            <a:ext cx="2074863" cy="323476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SMLaptop\Desktop\license5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67" y="4913971"/>
            <a:ext cx="2593439" cy="165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914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 82137</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Section 2 is completed by the transporter being hired for the owner to a licensed salvage dealer/SMR.  If the owner/seller or salvage dealer/SMR transports the vehicle in lieu of a transporter, this section may be left blank.</a:t>
            </a:r>
          </a:p>
          <a:p>
            <a:pPr marL="0" indent="0">
              <a:buNone/>
            </a:pPr>
            <a:endParaRPr lang="en-US" dirty="0"/>
          </a:p>
          <a:p>
            <a:pPr marL="0" indent="0">
              <a:buNone/>
            </a:pPr>
            <a:r>
              <a:rPr lang="en-US" dirty="0" smtClean="0"/>
              <a:t>The transporter is making a certification that section one is properly completed.</a:t>
            </a:r>
            <a:endParaRPr lang="en-US" dirty="0"/>
          </a:p>
        </p:txBody>
      </p:sp>
    </p:spTree>
    <p:extLst>
      <p:ext uri="{BB962C8B-B14F-4D97-AF65-F5344CB8AC3E}">
        <p14:creationId xmlns:p14="http://schemas.microsoft.com/office/powerpoint/2010/main" val="26129853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13983" t="7637" r="15590" b="48449"/>
          <a:stretch/>
        </p:blipFill>
        <p:spPr bwMode="auto">
          <a:xfrm>
            <a:off x="304800" y="2133600"/>
            <a:ext cx="8534400" cy="34142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47727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Crash Course</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Salvage Vehicles</a:t>
            </a:r>
          </a:p>
          <a:p>
            <a:pPr lvl="1"/>
            <a:r>
              <a:rPr lang="en-US" dirty="0" smtClean="0"/>
              <a:t>Understanding a Total Loss</a:t>
            </a:r>
          </a:p>
          <a:p>
            <a:pPr lvl="1"/>
            <a:r>
              <a:rPr lang="en-US" dirty="0" err="1" smtClean="0"/>
              <a:t>Rebuildable</a:t>
            </a:r>
            <a:r>
              <a:rPr lang="en-US" dirty="0" smtClean="0"/>
              <a:t> vs. </a:t>
            </a:r>
            <a:r>
              <a:rPr lang="en-US" dirty="0" err="1" smtClean="0"/>
              <a:t>Unrebuildable</a:t>
            </a:r>
            <a:r>
              <a:rPr lang="en-US" dirty="0" smtClean="0"/>
              <a:t> (CD)</a:t>
            </a:r>
          </a:p>
          <a:p>
            <a:r>
              <a:rPr lang="en-US" dirty="0" smtClean="0"/>
              <a:t>Junk Vehicles</a:t>
            </a:r>
          </a:p>
          <a:p>
            <a:pPr lvl="1"/>
            <a:r>
              <a:rPr lang="en-US" dirty="0" smtClean="0"/>
              <a:t>Knowing your </a:t>
            </a:r>
            <a:r>
              <a:rPr lang="en-US" dirty="0" smtClean="0"/>
              <a:t>‘junk’</a:t>
            </a:r>
            <a:endParaRPr lang="en-US" dirty="0" smtClean="0"/>
          </a:p>
          <a:p>
            <a:pPr lvl="1"/>
            <a:r>
              <a:rPr lang="en-US" dirty="0" smtClean="0"/>
              <a:t>Useable parts of junk/salvage</a:t>
            </a:r>
          </a:p>
          <a:p>
            <a:r>
              <a:rPr lang="en-US" dirty="0" smtClean="0"/>
              <a:t>Derelict Vehicles</a:t>
            </a:r>
          </a:p>
          <a:p>
            <a:pPr lvl="1"/>
            <a:r>
              <a:rPr lang="en-US" dirty="0" smtClean="0"/>
              <a:t>Salvage Dealers and </a:t>
            </a:r>
          </a:p>
          <a:p>
            <a:pPr marL="537210" lvl="1" indent="0">
              <a:buNone/>
            </a:pPr>
            <a:r>
              <a:rPr lang="en-US" dirty="0" smtClean="0"/>
              <a:t>	Secondary </a:t>
            </a:r>
            <a:r>
              <a:rPr lang="en-US" dirty="0" smtClean="0"/>
              <a:t>Metals Recyclers</a:t>
            </a:r>
          </a:p>
          <a:p>
            <a:pPr lvl="1"/>
            <a:r>
              <a:rPr lang="en-US" dirty="0" smtClean="0"/>
              <a:t>Derelict Rules</a:t>
            </a:r>
          </a:p>
          <a:p>
            <a:pPr lvl="1"/>
            <a:r>
              <a:rPr lang="en-US" dirty="0" smtClean="0"/>
              <a:t>Compared to Junking</a:t>
            </a:r>
          </a:p>
          <a:p>
            <a:r>
              <a:rPr lang="en-US" dirty="0" smtClean="0"/>
              <a:t>NMVTIS &amp; Odometers</a:t>
            </a:r>
          </a:p>
          <a:p>
            <a:pPr lvl="1"/>
            <a:endParaRPr lang="en-US" dirty="0"/>
          </a:p>
        </p:txBody>
      </p:sp>
      <p:pic>
        <p:nvPicPr>
          <p:cNvPr id="3074" name="Picture 2" descr="C:\Users\MSMLaptop\Desktop\kw-car-cr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101" y="325354"/>
            <a:ext cx="2715978" cy="20368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5" name="Picture 3" descr="C:\Users\MSMLaptop\Desktop\24910.jpg"/>
          <p:cNvPicPr>
            <a:picLocks noChangeAspect="1" noChangeArrowheads="1"/>
          </p:cNvPicPr>
          <p:nvPr/>
        </p:nvPicPr>
        <p:blipFill rotWithShape="1">
          <a:blip r:embed="rId3">
            <a:extLst>
              <a:ext uri="{28A0092B-C50C-407E-A947-70E740481C1C}">
                <a14:useLocalDpi xmlns:a14="http://schemas.microsoft.com/office/drawing/2010/main" val="0"/>
              </a:ext>
            </a:extLst>
          </a:blip>
          <a:srcRect l="14886" r="15358" b="35524"/>
          <a:stretch/>
        </p:blipFill>
        <p:spPr bwMode="auto">
          <a:xfrm>
            <a:off x="6019800" y="4114800"/>
            <a:ext cx="2719279" cy="22044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7462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 82137</a:t>
            </a:r>
            <a:endParaRPr lang="en-US" b="1" dirty="0"/>
          </a:p>
        </p:txBody>
      </p:sp>
      <p:sp>
        <p:nvSpPr>
          <p:cNvPr id="3" name="Content Placeholder 2"/>
          <p:cNvSpPr>
            <a:spLocks noGrp="1"/>
          </p:cNvSpPr>
          <p:nvPr>
            <p:ph idx="1"/>
          </p:nvPr>
        </p:nvSpPr>
        <p:spPr/>
        <p:txBody>
          <a:bodyPr/>
          <a:lstStyle/>
          <a:p>
            <a:pPr marL="0" indent="0">
              <a:buNone/>
            </a:pPr>
            <a:r>
              <a:rPr lang="en-US" dirty="0" smtClean="0"/>
              <a:t>SECTION 3 is completed by the salvage motor vehicle dealer/SMR.  This should be accurately completed.</a:t>
            </a:r>
          </a:p>
          <a:p>
            <a:pPr marL="0" indent="0">
              <a:buNone/>
            </a:pPr>
            <a:endParaRPr lang="en-US" dirty="0"/>
          </a:p>
          <a:p>
            <a:pPr marL="0" indent="0">
              <a:buNone/>
            </a:pPr>
            <a:r>
              <a:rPr lang="en-US" dirty="0" smtClean="0"/>
              <a:t>The perjury clause along with the foregoing statement would serve as necessary evidence in the event fraud is being committed.</a:t>
            </a:r>
          </a:p>
        </p:txBody>
      </p:sp>
    </p:spTree>
    <p:extLst>
      <p:ext uri="{BB962C8B-B14F-4D97-AF65-F5344CB8AC3E}">
        <p14:creationId xmlns:p14="http://schemas.microsoft.com/office/powerpoint/2010/main" val="32245750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15394" t="47971" r="17204" b="9751"/>
          <a:stretch/>
        </p:blipFill>
        <p:spPr bwMode="auto">
          <a:xfrm>
            <a:off x="304800" y="2057400"/>
            <a:ext cx="8534400" cy="36576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57200" y="2895600"/>
            <a:ext cx="4267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0007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role of NMVTIS</a:t>
            </a:r>
            <a:endParaRPr lang="en-US" b="1" dirty="0"/>
          </a:p>
        </p:txBody>
      </p:sp>
      <p:sp>
        <p:nvSpPr>
          <p:cNvPr id="3" name="Content Placeholder 2"/>
          <p:cNvSpPr>
            <a:spLocks noGrp="1"/>
          </p:cNvSpPr>
          <p:nvPr>
            <p:ph idx="1"/>
          </p:nvPr>
        </p:nvSpPr>
        <p:spPr>
          <a:xfrm>
            <a:off x="381000" y="2133600"/>
            <a:ext cx="8229600" cy="4572000"/>
          </a:xfrm>
        </p:spPr>
        <p:txBody>
          <a:bodyPr>
            <a:normAutofit fontScale="92500" lnSpcReduction="20000"/>
          </a:bodyPr>
          <a:lstStyle/>
          <a:p>
            <a:pPr marL="0" indent="0">
              <a:buNone/>
            </a:pPr>
            <a:r>
              <a:rPr lang="en-US" dirty="0" smtClean="0"/>
              <a:t>-NMVTIS checks for brands or vehicle conditions. This includes brands that may not be recorded on a title from one state, but branded in a previous state (title washing).</a:t>
            </a:r>
          </a:p>
          <a:p>
            <a:pPr marL="0" indent="0">
              <a:buNone/>
            </a:pPr>
            <a:r>
              <a:rPr lang="en-US" dirty="0" smtClean="0"/>
              <a:t>-NMVTIS will check for Salvage-Theft brands, or if a vehicle was junked.</a:t>
            </a:r>
          </a:p>
          <a:p>
            <a:pPr marL="0" indent="0">
              <a:buNone/>
            </a:pPr>
            <a:r>
              <a:rPr lang="en-US" dirty="0" smtClean="0"/>
              <a:t>-NMVTIS also allows Law Enforcement to create lists of vehicles by junk and salvage yards, or vehicles reported as junk or salvage by insurance.</a:t>
            </a:r>
          </a:p>
          <a:p>
            <a:pPr marL="0" indent="0">
              <a:buNone/>
            </a:pPr>
            <a:r>
              <a:rPr lang="en-US" dirty="0" smtClean="0"/>
              <a:t>-Junk and salvage vehicles are to be reported monthly to NMVTIS.</a:t>
            </a:r>
            <a:endParaRPr lang="en-US" dirty="0"/>
          </a:p>
        </p:txBody>
      </p:sp>
      <p:pic>
        <p:nvPicPr>
          <p:cNvPr id="12290" name="Picture 2" descr="C:\Users\MSMLaptop\Desktop\cow-br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3649" y="152401"/>
            <a:ext cx="2570886" cy="1752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6516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99032"/>
          </a:xfrm>
        </p:spPr>
        <p:txBody>
          <a:bodyPr>
            <a:normAutofit/>
          </a:bodyPr>
          <a:lstStyle/>
          <a:p>
            <a:r>
              <a:rPr lang="en-US" b="1" dirty="0" smtClean="0"/>
              <a:t>Odometer Rules</a:t>
            </a:r>
            <a:endParaRPr lang="en-US" b="1" dirty="0"/>
          </a:p>
        </p:txBody>
      </p:sp>
      <p:sp>
        <p:nvSpPr>
          <p:cNvPr id="3" name="Content Placeholder 2"/>
          <p:cNvSpPr>
            <a:spLocks noGrp="1"/>
          </p:cNvSpPr>
          <p:nvPr>
            <p:ph idx="1"/>
          </p:nvPr>
        </p:nvSpPr>
        <p:spPr>
          <a:xfrm>
            <a:off x="457200" y="1295400"/>
            <a:ext cx="8229600" cy="5159408"/>
          </a:xfrm>
        </p:spPr>
        <p:txBody>
          <a:bodyPr>
            <a:normAutofit fontScale="92500"/>
          </a:bodyPr>
          <a:lstStyle/>
          <a:p>
            <a:pPr marL="0" indent="0">
              <a:buNone/>
            </a:pPr>
            <a:r>
              <a:rPr lang="en-US" dirty="0" smtClean="0"/>
              <a:t>*Unless otherwise exempt (over 10 years old, GVWR &gt; 16,000 </a:t>
            </a:r>
            <a:r>
              <a:rPr lang="en-US" dirty="0" err="1" smtClean="0"/>
              <a:t>lbs</a:t>
            </a:r>
            <a:r>
              <a:rPr lang="en-US" dirty="0" smtClean="0"/>
              <a:t>), an odometer disclosure must take place.</a:t>
            </a:r>
          </a:p>
          <a:p>
            <a:pPr marL="0" indent="0">
              <a:buNone/>
            </a:pPr>
            <a:r>
              <a:rPr lang="en-US" dirty="0" smtClean="0"/>
              <a:t>*True Mileage Unknown (TMU) or blank entries aren’t </a:t>
            </a:r>
            <a:r>
              <a:rPr lang="en-US" dirty="0" smtClean="0"/>
              <a:t>acceptable for non-exempt vehicles</a:t>
            </a:r>
            <a:endParaRPr lang="en-US" dirty="0" smtClean="0"/>
          </a:p>
          <a:p>
            <a:pPr marL="0" indent="0">
              <a:buNone/>
            </a:pPr>
            <a:r>
              <a:rPr lang="en-US" dirty="0" smtClean="0"/>
              <a:t>*If the business is unable to obtain mileage for a specific reason (keys, fire), then 999,999 should be entered and ‘Not Actual’ as the certification.  An affidavit must be submitted stating why the reading could not be obtained.</a:t>
            </a:r>
          </a:p>
          <a:p>
            <a:pPr marL="0" indent="0">
              <a:buNone/>
            </a:pPr>
            <a:endParaRPr lang="en-US" dirty="0"/>
          </a:p>
        </p:txBody>
      </p:sp>
      <p:pic>
        <p:nvPicPr>
          <p:cNvPr id="13314" name="Picture 2" descr="C:\Users\MSMLaptop\Desktop\070220_odometer.jpg"/>
          <p:cNvPicPr>
            <a:picLocks noChangeAspect="1" noChangeArrowheads="1"/>
          </p:cNvPicPr>
          <p:nvPr/>
        </p:nvPicPr>
        <p:blipFill rotWithShape="1">
          <a:blip r:embed="rId2">
            <a:extLst>
              <a:ext uri="{28A0092B-C50C-407E-A947-70E740481C1C}">
                <a14:useLocalDpi xmlns:a14="http://schemas.microsoft.com/office/drawing/2010/main" val="0"/>
              </a:ext>
            </a:extLst>
          </a:blip>
          <a:srcRect t="27570" b="16821"/>
          <a:stretch/>
        </p:blipFill>
        <p:spPr bwMode="auto">
          <a:xfrm>
            <a:off x="6553200" y="155595"/>
            <a:ext cx="2370137" cy="988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5200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Odometer Rules Continued</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*If the vehicle is </a:t>
            </a:r>
            <a:r>
              <a:rPr lang="en-US" dirty="0" err="1"/>
              <a:t>exemptable</a:t>
            </a:r>
            <a:r>
              <a:rPr lang="en-US" dirty="0"/>
              <a:t>, you should still try to obtain mileage but the work would not have to be rejected if the customer elects to mark as exempt.</a:t>
            </a:r>
          </a:p>
          <a:p>
            <a:pPr marL="0" indent="0">
              <a:buNone/>
            </a:pPr>
            <a:r>
              <a:rPr lang="en-US" dirty="0"/>
              <a:t>*Omissions, Alterations, and Discrepancies still can apply, as well as the conflict of interest with a power of attorney (82053).</a:t>
            </a:r>
          </a:p>
          <a:p>
            <a:pPr marL="0" indent="0">
              <a:buNone/>
            </a:pPr>
            <a:r>
              <a:rPr lang="en-US" dirty="0"/>
              <a:t>*Form 82995 is not limited to dealers and insurance companies, so it may be used by individuals in the circumstances of duplicate application or not-released by the lienholder.</a:t>
            </a:r>
          </a:p>
          <a:p>
            <a:pPr marL="64008" indent="0">
              <a:buNone/>
            </a:pPr>
            <a:endParaRPr lang="en-US" dirty="0"/>
          </a:p>
        </p:txBody>
      </p:sp>
    </p:spTree>
    <p:extLst>
      <p:ext uri="{BB962C8B-B14F-4D97-AF65-F5344CB8AC3E}">
        <p14:creationId xmlns:p14="http://schemas.microsoft.com/office/powerpoint/2010/main" val="36665052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dirty="0"/>
          </a:p>
        </p:txBody>
      </p:sp>
      <p:pic>
        <p:nvPicPr>
          <p:cNvPr id="14338" name="Picture 2" descr="C:\Users\MSMLaptop\Desktop\highway-crash-multi-car-pile-up-multiple-vehicle-coll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6553200" cy="42943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3764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SALVAGE VEHICLES</a:t>
            </a:r>
            <a:endParaRPr lang="en-US" b="1" dirty="0"/>
          </a:p>
        </p:txBody>
      </p:sp>
      <p:sp>
        <p:nvSpPr>
          <p:cNvPr id="3" name="Content Placeholder 2"/>
          <p:cNvSpPr>
            <a:spLocks noGrp="1"/>
          </p:cNvSpPr>
          <p:nvPr>
            <p:ph idx="1"/>
          </p:nvPr>
        </p:nvSpPr>
        <p:spPr/>
        <p:txBody>
          <a:bodyPr>
            <a:normAutofit fontScale="92500" lnSpcReduction="20000"/>
          </a:bodyPr>
          <a:lstStyle/>
          <a:p>
            <a:pPr fontAlgn="t"/>
            <a:r>
              <a:rPr lang="en-US" b="1" dirty="0"/>
              <a:t>Salvage</a:t>
            </a:r>
            <a:r>
              <a:rPr lang="en-US" dirty="0"/>
              <a:t> is when there has been damage to a vehicle or mobile home and has been declared a total loss by an individual or an insurance company. After the vehicle is declared salvage a title can be issued based on extent of the damage to the vehicle or mobile home. Throughout this information whenever a “vehicle” is mentioned it also refers to mobiles homes.</a:t>
            </a:r>
            <a:endParaRPr lang="en-US" dirty="0" smtClean="0">
              <a:effectLst/>
            </a:endParaRPr>
          </a:p>
          <a:p>
            <a:pPr marL="0" indent="0" fontAlgn="t">
              <a:buNone/>
            </a:pPr>
            <a:endParaRPr lang="en-US" dirty="0" smtClean="0">
              <a:effectLst/>
            </a:endParaRPr>
          </a:p>
          <a:p>
            <a:pPr fontAlgn="t"/>
            <a:r>
              <a:rPr lang="en-US" dirty="0"/>
              <a:t>A </a:t>
            </a:r>
            <a:r>
              <a:rPr lang="en-US" b="1" dirty="0"/>
              <a:t>Rebuilt</a:t>
            </a:r>
            <a:r>
              <a:rPr lang="en-US" dirty="0"/>
              <a:t> vehicle is a motor vehicle or mobile home built from salvage or junk.</a:t>
            </a:r>
            <a:endParaRPr lang="en-US" dirty="0" smtClean="0">
              <a:effectLst/>
            </a:endParaRPr>
          </a:p>
          <a:p>
            <a:pPr marL="0" indent="0">
              <a:buNone/>
            </a:pPr>
            <a:endParaRPr lang="en-US" dirty="0"/>
          </a:p>
        </p:txBody>
      </p:sp>
    </p:spTree>
    <p:extLst>
      <p:ext uri="{BB962C8B-B14F-4D97-AF65-F5344CB8AC3E}">
        <p14:creationId xmlns:p14="http://schemas.microsoft.com/office/powerpoint/2010/main" val="18253239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Knowing a Total Loss…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319.30(3)(a)1,b:  </a:t>
            </a:r>
            <a:r>
              <a:rPr lang="en-US" b="1" dirty="0" smtClean="0"/>
              <a:t>Total loss on an uninsured </a:t>
            </a:r>
            <a:r>
              <a:rPr lang="en-US" dirty="0" smtClean="0"/>
              <a:t>mobile home/motor vehicle that is wrecked or damaged when the cost of repairing or rebuilding is 80% or more of the cost of replacing with like kind or quality.</a:t>
            </a:r>
          </a:p>
          <a:p>
            <a:pPr marL="0" indent="0">
              <a:buNone/>
            </a:pPr>
            <a:r>
              <a:rPr lang="en-US" dirty="0" smtClean="0"/>
              <a:t>319.30(3)(a)1: </a:t>
            </a:r>
            <a:r>
              <a:rPr lang="en-US" b="1" dirty="0" smtClean="0"/>
              <a:t>Total loss on an insured </a:t>
            </a:r>
            <a:r>
              <a:rPr lang="en-US" dirty="0" smtClean="0"/>
              <a:t>vehicle is when insurance pays the owner to replace the wrecked or damaged vehicle with one of like kind or quality, instead of repair.</a:t>
            </a:r>
          </a:p>
        </p:txBody>
      </p:sp>
    </p:spTree>
    <p:extLst>
      <p:ext uri="{BB962C8B-B14F-4D97-AF65-F5344CB8AC3E}">
        <p14:creationId xmlns:p14="http://schemas.microsoft.com/office/powerpoint/2010/main" val="25816933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Knowing a Total Loss…</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319.30(3)(a)(2):  A vehicle is not a total loss if insurance and the owner agree to repair instead replace.  If the cost to repair exceeds 100% of the replacement cost, the vehicle is branded as a ‘</a:t>
            </a:r>
            <a:r>
              <a:rPr lang="en-US" b="1" dirty="0" smtClean="0"/>
              <a:t>Total Loss Vehicle</a:t>
            </a:r>
            <a:r>
              <a:rPr lang="en-US" dirty="0" smtClean="0"/>
              <a:t>’.</a:t>
            </a:r>
          </a:p>
          <a:p>
            <a:pPr marL="0" indent="0">
              <a:buNone/>
            </a:pPr>
            <a:r>
              <a:rPr lang="en-US" dirty="0" smtClean="0"/>
              <a:t>319.30(3)(b): If the vehicle is equipped with custom-lowered floors for wheelchair access or a wheelchair lift, and insurance determines the vehicle is in a repairable condition for safe operation on the roads/highways, it may be submitted for a salvage-</a:t>
            </a:r>
            <a:r>
              <a:rPr lang="en-US" dirty="0" err="1" smtClean="0"/>
              <a:t>rebuildable</a:t>
            </a:r>
            <a:r>
              <a:rPr lang="en-US" dirty="0" smtClean="0"/>
              <a:t> title and a brand of ‘</a:t>
            </a:r>
            <a:r>
              <a:rPr lang="en-US" b="1" dirty="0" smtClean="0"/>
              <a:t>Insurance Declared Total Loss</a:t>
            </a:r>
            <a:r>
              <a:rPr lang="en-US" dirty="0" smtClean="0"/>
              <a:t>’.</a:t>
            </a:r>
          </a:p>
          <a:p>
            <a:pPr marL="0" indent="0">
              <a:buNone/>
            </a:pPr>
            <a:endParaRPr lang="en-US" dirty="0"/>
          </a:p>
        </p:txBody>
      </p:sp>
    </p:spTree>
    <p:extLst>
      <p:ext uri="{BB962C8B-B14F-4D97-AF65-F5344CB8AC3E}">
        <p14:creationId xmlns:p14="http://schemas.microsoft.com/office/powerpoint/2010/main" val="17865800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When a vehicle is declared a total loss…</a:t>
            </a:r>
            <a:endParaRPr lang="en-US" b="1" dirty="0"/>
          </a:p>
        </p:txBody>
      </p:sp>
      <p:sp>
        <p:nvSpPr>
          <p:cNvPr id="3" name="Content Placeholder 2"/>
          <p:cNvSpPr>
            <a:spLocks noGrp="1"/>
          </p:cNvSpPr>
          <p:nvPr>
            <p:ph idx="1"/>
          </p:nvPr>
        </p:nvSpPr>
        <p:spPr/>
        <p:txBody>
          <a:bodyPr/>
          <a:lstStyle/>
          <a:p>
            <a:r>
              <a:rPr lang="en-US" dirty="0" smtClean="0"/>
              <a:t>The owner or insurance company is to forward  the title to the department within 72 hours for processing after the vehicle becomes salvage.</a:t>
            </a:r>
          </a:p>
          <a:p>
            <a:r>
              <a:rPr lang="en-US" dirty="0" smtClean="0"/>
              <a:t>The salvage rule does not apply to vehicles that retail for less than $1500 in an undamaged condition.</a:t>
            </a:r>
            <a:endParaRPr lang="en-US" dirty="0"/>
          </a:p>
        </p:txBody>
      </p:sp>
    </p:spTree>
    <p:extLst>
      <p:ext uri="{BB962C8B-B14F-4D97-AF65-F5344CB8AC3E}">
        <p14:creationId xmlns:p14="http://schemas.microsoft.com/office/powerpoint/2010/main" val="38320171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Important Questions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When a vehicle is wrecked or damaged:</a:t>
            </a:r>
          </a:p>
          <a:p>
            <a:r>
              <a:rPr lang="en-US" dirty="0" smtClean="0"/>
              <a:t>Is the vehicle insured?</a:t>
            </a:r>
          </a:p>
          <a:p>
            <a:pPr lvl="1"/>
            <a:r>
              <a:rPr lang="en-US" dirty="0" smtClean="0"/>
              <a:t>Is insurance going to declare it a total loss (replace rather than repair)?</a:t>
            </a:r>
          </a:p>
          <a:p>
            <a:pPr lvl="1"/>
            <a:r>
              <a:rPr lang="en-US" dirty="0"/>
              <a:t>I</a:t>
            </a:r>
            <a:r>
              <a:rPr lang="en-US" dirty="0" smtClean="0"/>
              <a:t>f uninsured/self-insured, will the vehicle be salvaged by the owner?</a:t>
            </a:r>
          </a:p>
          <a:p>
            <a:r>
              <a:rPr lang="en-US" dirty="0" smtClean="0"/>
              <a:t>Will repairs be less than 80% of the vehicle’s current retail value (Salvage-</a:t>
            </a:r>
            <a:r>
              <a:rPr lang="en-US" dirty="0" err="1" smtClean="0"/>
              <a:t>Rebuildable</a:t>
            </a:r>
            <a:r>
              <a:rPr lang="en-US" dirty="0" smtClean="0"/>
              <a:t>), or 80% or more (Certificate of Destruction)?</a:t>
            </a:r>
            <a:endParaRPr lang="en-US" dirty="0"/>
          </a:p>
        </p:txBody>
      </p:sp>
      <p:pic>
        <p:nvPicPr>
          <p:cNvPr id="4098" name="Picture 2" descr="C:\Users\MSMLaptop\Desktop\shutterstock_938605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40336"/>
            <a:ext cx="2116137" cy="14129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7690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Certificates of Destruction</a:t>
            </a:r>
            <a:endParaRPr lang="en-US" b="1" dirty="0"/>
          </a:p>
        </p:txBody>
      </p:sp>
      <p:sp>
        <p:nvSpPr>
          <p:cNvPr id="3" name="Content Placeholder 2"/>
          <p:cNvSpPr>
            <a:spLocks noGrp="1"/>
          </p:cNvSpPr>
          <p:nvPr>
            <p:ph idx="1"/>
          </p:nvPr>
        </p:nvSpPr>
        <p:spPr>
          <a:xfrm>
            <a:off x="457200" y="1882808"/>
            <a:ext cx="5334000" cy="4572000"/>
          </a:xfrm>
        </p:spPr>
        <p:txBody>
          <a:bodyPr/>
          <a:lstStyle/>
          <a:p>
            <a:r>
              <a:rPr lang="en-US" dirty="0" smtClean="0"/>
              <a:t>AKA, Salvage </a:t>
            </a:r>
            <a:r>
              <a:rPr lang="en-US" dirty="0" err="1" smtClean="0"/>
              <a:t>Unrebuildable</a:t>
            </a:r>
            <a:r>
              <a:rPr lang="en-US" dirty="0" smtClean="0"/>
              <a:t>.  The death certificate for a car.</a:t>
            </a:r>
          </a:p>
          <a:p>
            <a:endParaRPr lang="en-US" dirty="0"/>
          </a:p>
          <a:p>
            <a:r>
              <a:rPr lang="en-US" dirty="0" smtClean="0"/>
              <a:t>Used to sell a motor vehicle or mobile home for parts or scrap.</a:t>
            </a:r>
            <a:endParaRPr lang="en-US" dirty="0"/>
          </a:p>
          <a:p>
            <a:endParaRPr lang="en-US" dirty="0"/>
          </a:p>
        </p:txBody>
      </p:sp>
      <p:pic>
        <p:nvPicPr>
          <p:cNvPr id="5122" name="Picture 2" descr="C:\Users\MSMLaptop\Desktop\Picture+20_large.png"/>
          <p:cNvPicPr>
            <a:picLocks noChangeAspect="1" noChangeArrowheads="1"/>
          </p:cNvPicPr>
          <p:nvPr/>
        </p:nvPicPr>
        <p:blipFill rotWithShape="1">
          <a:blip r:embed="rId2">
            <a:extLst>
              <a:ext uri="{28A0092B-C50C-407E-A947-70E740481C1C}">
                <a14:useLocalDpi xmlns:a14="http://schemas.microsoft.com/office/drawing/2010/main" val="0"/>
              </a:ext>
            </a:extLst>
          </a:blip>
          <a:srcRect l="10143" r="10884"/>
          <a:stretch/>
        </p:blipFill>
        <p:spPr bwMode="auto">
          <a:xfrm>
            <a:off x="5791199" y="2286000"/>
            <a:ext cx="2966225" cy="30987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141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222</TotalTime>
  <Words>2049</Words>
  <Application>Microsoft Office PowerPoint</Application>
  <PresentationFormat>On-screen Show (4:3)</PresentationFormat>
  <Paragraphs>199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Verve</vt:lpstr>
      <vt:lpstr>A Crash Course in Salvage and Derelict Vehicles, and other Junk</vt:lpstr>
      <vt:lpstr>Why does this matter?</vt:lpstr>
      <vt:lpstr>The Crash Course</vt:lpstr>
      <vt:lpstr>SALVAGE VEHICLES</vt:lpstr>
      <vt:lpstr>Knowing a Total Loss… </vt:lpstr>
      <vt:lpstr>Knowing a Total Loss…</vt:lpstr>
      <vt:lpstr>When a vehicle is declared a total loss…</vt:lpstr>
      <vt:lpstr>Important Questions</vt:lpstr>
      <vt:lpstr>Certificates of Destruction</vt:lpstr>
      <vt:lpstr>Application</vt:lpstr>
      <vt:lpstr>PowerPoint Presentation</vt:lpstr>
      <vt:lpstr>Rebuildable vs.  Certificate of Destruction</vt:lpstr>
      <vt:lpstr>JUNK VEHICLES</vt:lpstr>
      <vt:lpstr>Various Junk/Salvage Parts used for Rebuilding</vt:lpstr>
      <vt:lpstr>Application</vt:lpstr>
      <vt:lpstr>Derelict, by the numbers…</vt:lpstr>
      <vt:lpstr>By the numbers</vt:lpstr>
      <vt:lpstr>Who handles Salvage Dealers/Secondary Metals Recyclers?</vt:lpstr>
      <vt:lpstr>Derelict Vehicle Applications</vt:lpstr>
      <vt:lpstr>DERELICT VEHICLES</vt:lpstr>
      <vt:lpstr>Derelict Motor Vehicle Certificate</vt:lpstr>
      <vt:lpstr>Rules about Derelicts</vt:lpstr>
      <vt:lpstr>Rules about Derelicts</vt:lpstr>
      <vt:lpstr>Junking versus Derelict</vt:lpstr>
      <vt:lpstr>Application</vt:lpstr>
      <vt:lpstr>FORM 82137</vt:lpstr>
      <vt:lpstr>PowerPoint Presentation</vt:lpstr>
      <vt:lpstr>FORM 82137</vt:lpstr>
      <vt:lpstr>PowerPoint Presentation</vt:lpstr>
      <vt:lpstr>FORM 82137</vt:lpstr>
      <vt:lpstr>PowerPoint Presentation</vt:lpstr>
      <vt:lpstr>The role of NMVTIS</vt:lpstr>
      <vt:lpstr>Odometer Rules</vt:lpstr>
      <vt:lpstr>Odometer Rules Continued</vt:lpstr>
      <vt:lpstr>QUESTIONS?</vt:lpstr>
    </vt:vector>
  </TitlesOfParts>
  <Company>City of Jacksonville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Malcolm, Micah</dc:creator>
  <cp:lastModifiedBy>Malcolm, Micah</cp:lastModifiedBy>
  <cp:revision>21</cp:revision>
  <cp:lastPrinted>2012-09-18T18:29:21Z</cp:lastPrinted>
  <dcterms:created xsi:type="dcterms:W3CDTF">2012-09-18T16:40:08Z</dcterms:created>
  <dcterms:modified xsi:type="dcterms:W3CDTF">2012-09-25T11:52:11Z</dcterms:modified>
</cp:coreProperties>
</file>